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9"/>
  </p:notesMasterIdLst>
  <p:sldIdLst>
    <p:sldId id="257" r:id="rId2"/>
    <p:sldId id="275" r:id="rId3"/>
    <p:sldId id="262" r:id="rId4"/>
    <p:sldId id="278" r:id="rId5"/>
    <p:sldId id="263" r:id="rId6"/>
    <p:sldId id="276" r:id="rId7"/>
    <p:sldId id="279" r:id="rId8"/>
    <p:sldId id="264" r:id="rId9"/>
    <p:sldId id="267" r:id="rId10"/>
    <p:sldId id="272" r:id="rId11"/>
    <p:sldId id="274" r:id="rId12"/>
    <p:sldId id="268" r:id="rId13"/>
    <p:sldId id="265" r:id="rId14"/>
    <p:sldId id="269" r:id="rId15"/>
    <p:sldId id="271" r:id="rId16"/>
    <p:sldId id="270" r:id="rId17"/>
    <p:sldId id="260" r:id="rId18"/>
    <p:sldId id="280" r:id="rId19"/>
    <p:sldId id="281" r:id="rId20"/>
    <p:sldId id="282" r:id="rId21"/>
    <p:sldId id="283" r:id="rId22"/>
    <p:sldId id="285" r:id="rId23"/>
    <p:sldId id="286" r:id="rId24"/>
    <p:sldId id="287" r:id="rId25"/>
    <p:sldId id="288" r:id="rId26"/>
    <p:sldId id="289" r:id="rId27"/>
    <p:sldId id="290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7" d="100"/>
          <a:sy n="67" d="100"/>
        </p:scale>
        <p:origin x="1476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9D632B-A7AF-4D51-8052-F0806D7B2B95}" type="datetimeFigureOut">
              <a:rPr lang="ru-RU" smtClean="0"/>
              <a:pPr/>
              <a:t>16.01.2024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DC267C-1F0A-435D-8C22-9327C57BCCD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7483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Городецкая роспись возникла в Поволжье, в районе города под названием Городец. \леса в Заволжье</a:t>
            </a:r>
            <a:r>
              <a:rPr lang="ru-RU" baseline="0" dirty="0" smtClean="0"/>
              <a:t> было много, и он давал много дешевого </a:t>
            </a:r>
            <a:r>
              <a:rPr lang="ru-RU" baseline="0" dirty="0" err="1" smtClean="0"/>
              <a:t>материала.ю</a:t>
            </a:r>
            <a:r>
              <a:rPr lang="ru-RU" baseline="0" dirty="0" smtClean="0"/>
              <a:t> из которого делали всё.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DC267C-1F0A-435D-8C22-9327C57BCCD7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02997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76BE10-D4E4-4BD9-A4A1-7B396AA1F791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38927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16.01.2024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728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16.01.2024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16.01.2024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16.01.2024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16.01.2024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16.01.2024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16.01.2024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16.01.2024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9.jpeg"/><Relationship Id="rId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jpeg"/><Relationship Id="rId4" Type="http://schemas.openxmlformats.org/officeDocument/2006/relationships/image" Target="../media/image5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img0.liveinternet.ru/images/attach/c/7/97/787/97787420_0_825d5_f8fc043_orig_20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4EFEC"/>
              </a:clrFrom>
              <a:clrTo>
                <a:srgbClr val="F4EFEC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500098" y="-785842"/>
            <a:ext cx="10047288" cy="819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2071670" y="1500174"/>
            <a:ext cx="6772300" cy="1470025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Роспись предметов быта </a:t>
            </a:r>
            <a:b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стиле городецкого промысла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0" y="3506467"/>
            <a:ext cx="7786710" cy="1752600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Творческий проект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</a:rPr>
              <a:t> Лепешкиной Дарьи и Галушкиной Ирины, 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</a:rPr>
              <a:t>учащихся 5 класса 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</a:rPr>
              <a:t>МКОУ «СШ №1 г. Жирновска»</a:t>
            </a:r>
          </a:p>
          <a:p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971600" y="5273330"/>
            <a:ext cx="39013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Руководитель проекта – учитель ИЗО </a:t>
            </a:r>
          </a:p>
          <a:p>
            <a:r>
              <a:rPr lang="ru-RU" b="1" dirty="0" smtClean="0">
                <a:solidFill>
                  <a:srgbClr val="C00000"/>
                </a:solidFill>
              </a:rPr>
              <a:t>Калганова Ирина Юрьевна</a:t>
            </a:r>
            <a:endParaRPr lang="ru-RU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Прямоугольник 5"/>
          <p:cNvSpPr>
            <a:spLocks noChangeArrowheads="1"/>
          </p:cNvSpPr>
          <p:nvPr/>
        </p:nvSpPr>
        <p:spPr bwMode="auto">
          <a:xfrm>
            <a:off x="285720" y="4500570"/>
            <a:ext cx="5689600" cy="154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все </a:t>
            </a:r>
            <a:r>
              <a:rPr lang="ru-RU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эти сюжеты дополняют изображения бутонов цветов, розаны, купавы.</a:t>
            </a:r>
            <a:endParaRPr lang="ru-RU" sz="2800" dirty="0">
              <a:solidFill>
                <a:srgbClr val="0000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0244" name="AutoShape 2" descr="http://s4.uploads.ru/0cbSy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pic>
        <p:nvPicPr>
          <p:cNvPr id="10245" name="Picture 4" descr="http://s4.uploads.ru/0cbSy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EEC"/>
              </a:clrFrom>
              <a:clrTo>
                <a:srgbClr val="FFFEEC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0034" y="785794"/>
            <a:ext cx="5143528" cy="3216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6" name="Picture 8" descr="http://img-fotki.yandex.ru/get/5314/126030467.5/0_5a275_942c5452_XL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591175" y="1500174"/>
            <a:ext cx="3552825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1142976" y="285728"/>
            <a:ext cx="6000792" cy="1643074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</a:rPr>
              <a:t>Цветочная    роспись</a:t>
            </a:r>
            <a:br>
              <a:rPr lang="ru-RU" sz="4000" b="1" dirty="0" smtClean="0">
                <a:solidFill>
                  <a:srgbClr val="FF0000"/>
                </a:solidFill>
              </a:rPr>
            </a:br>
            <a:endParaRPr lang="ru-RU" sz="4000" dirty="0"/>
          </a:p>
        </p:txBody>
      </p:sp>
      <p:pic>
        <p:nvPicPr>
          <p:cNvPr id="5" name="Picture 3" descr="C:\Users\kalganova\Desktop\Рисунок1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0800000">
            <a:off x="714348" y="1928802"/>
            <a:ext cx="7730974" cy="250825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60265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1520" y="642594"/>
            <a:ext cx="7680960" cy="554158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i="1" dirty="0" smtClean="0">
                <a:solidFill>
                  <a:srgbClr val="FF0000"/>
                </a:solidFill>
              </a:rPr>
              <a:t>Приемы  цветочной  росписи</a:t>
            </a:r>
            <a:endParaRPr lang="ru-RU" b="1" i="1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492052" y="1428736"/>
            <a:ext cx="4305165" cy="5000660"/>
          </a:xfrm>
          <a:prstGeom prst="rect">
            <a:avLst/>
          </a:prstGeom>
        </p:spPr>
      </p:pic>
      <p:sp>
        <p:nvSpPr>
          <p:cNvPr id="5" name="Объект 4"/>
          <p:cNvSpPr>
            <a:spLocks noGrp="1"/>
          </p:cNvSpPr>
          <p:nvPr>
            <p:ph sz="half" idx="2"/>
          </p:nvPr>
        </p:nvSpPr>
        <p:spPr>
          <a:xfrm>
            <a:off x="611560" y="1340768"/>
            <a:ext cx="3960440" cy="223224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4000" b="1" i="1" dirty="0" smtClean="0">
                <a:solidFill>
                  <a:schemeClr val="accent1">
                    <a:lumMod val="50000"/>
                  </a:schemeClr>
                </a:solidFill>
              </a:rPr>
              <a:t>1. </a:t>
            </a:r>
            <a:r>
              <a:rPr lang="ru-RU" sz="4000" b="1" i="1" dirty="0" err="1" smtClean="0">
                <a:solidFill>
                  <a:schemeClr val="accent1">
                    <a:lumMod val="50000"/>
                  </a:schemeClr>
                </a:solidFill>
              </a:rPr>
              <a:t>Замалёвок</a:t>
            </a:r>
            <a:endParaRPr lang="ru-RU" sz="4000" b="1" i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>
              <a:buNone/>
            </a:pPr>
            <a:r>
              <a:rPr lang="ru-RU" sz="4000" b="1" i="1" dirty="0" smtClean="0">
                <a:solidFill>
                  <a:schemeClr val="accent1">
                    <a:lumMod val="50000"/>
                  </a:schemeClr>
                </a:solidFill>
              </a:rPr>
              <a:t>2. </a:t>
            </a:r>
            <a:r>
              <a:rPr lang="ru-RU" sz="4000" b="1" i="1" dirty="0" err="1" smtClean="0">
                <a:solidFill>
                  <a:schemeClr val="accent1">
                    <a:lumMod val="50000"/>
                  </a:schemeClr>
                </a:solidFill>
              </a:rPr>
              <a:t>Тенёвка</a:t>
            </a:r>
            <a:endParaRPr lang="ru-RU" sz="4000" b="1" i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>
              <a:buNone/>
            </a:pPr>
            <a:r>
              <a:rPr lang="ru-RU" sz="4000" b="1" i="1" dirty="0" smtClean="0">
                <a:solidFill>
                  <a:schemeClr val="accent1">
                    <a:lumMod val="50000"/>
                  </a:schemeClr>
                </a:solidFill>
              </a:rPr>
              <a:t>3. Оживка</a:t>
            </a:r>
            <a:endParaRPr lang="ru-RU" sz="4000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472" y="3786190"/>
            <a:ext cx="3779848" cy="2438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7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kalganova\Desktop\Рисунок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43174" y="2571744"/>
            <a:ext cx="3865888" cy="3858349"/>
          </a:xfrm>
          <a:prstGeom prst="rect">
            <a:avLst/>
          </a:prstGeom>
          <a:noFill/>
        </p:spPr>
      </p:pic>
      <p:pic>
        <p:nvPicPr>
          <p:cNvPr id="1029" name="Picture 5" descr="I:\_\5 кл\городецкие узоры\Городецкие узоры 003 - копия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1285861"/>
            <a:ext cx="2368545" cy="3000396"/>
          </a:xfrm>
          <a:prstGeom prst="rect">
            <a:avLst/>
          </a:prstGeom>
          <a:noFill/>
        </p:spPr>
      </p:pic>
      <p:pic>
        <p:nvPicPr>
          <p:cNvPr id="1030" name="Picture 6" descr="I:\_\5 кл\городецкие узоры\Городецкие узоры 007 - копия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30316" y="1071546"/>
            <a:ext cx="2513684" cy="4148142"/>
          </a:xfrm>
          <a:prstGeom prst="rect">
            <a:avLst/>
          </a:prstGeom>
          <a:noFill/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457200" y="1071546"/>
            <a:ext cx="8686800" cy="841248"/>
          </a:xfrm>
        </p:spPr>
        <p:txBody>
          <a:bodyPr>
            <a:noAutofit/>
          </a:bodyPr>
          <a:lstStyle/>
          <a:p>
            <a:pPr algn="ctr"/>
            <a:r>
              <a:rPr lang="ru-RU" sz="2800" b="1" i="1" dirty="0" smtClean="0">
                <a:solidFill>
                  <a:srgbClr val="FF0000"/>
                </a:solidFill>
              </a:rPr>
              <a:t>Цветочная роспись</a:t>
            </a:r>
            <a:r>
              <a:rPr lang="en-US" sz="2800" b="1" i="1" dirty="0" smtClean="0">
                <a:solidFill>
                  <a:srgbClr val="FF0000"/>
                </a:solidFill>
              </a:rPr>
              <a:t>  </a:t>
            </a:r>
            <a:r>
              <a:rPr lang="ru-RU" sz="2800" b="1" i="1" dirty="0" smtClean="0">
                <a:solidFill>
                  <a:srgbClr val="FF0000"/>
                </a:solidFill>
              </a:rPr>
              <a:t>с включением </a:t>
            </a:r>
            <a:r>
              <a:rPr lang="en-US" sz="2800" b="1" i="1" dirty="0" smtClean="0">
                <a:solidFill>
                  <a:srgbClr val="FF0000"/>
                </a:solidFill>
              </a:rPr>
              <a:t/>
            </a:r>
            <a:br>
              <a:rPr lang="en-US" sz="2800" b="1" i="1" dirty="0" smtClean="0">
                <a:solidFill>
                  <a:srgbClr val="FF0000"/>
                </a:solidFill>
              </a:rPr>
            </a:br>
            <a:r>
              <a:rPr lang="ru-RU" sz="2800" b="1" i="1" dirty="0" smtClean="0">
                <a:solidFill>
                  <a:srgbClr val="FF0000"/>
                </a:solidFill>
              </a:rPr>
              <a:t>мотива </a:t>
            </a:r>
            <a:r>
              <a:rPr lang="en-US" sz="2800" b="1" i="1" dirty="0" smtClean="0">
                <a:solidFill>
                  <a:srgbClr val="FF0000"/>
                </a:solidFill>
              </a:rPr>
              <a:t/>
            </a:r>
            <a:br>
              <a:rPr lang="en-US" sz="2800" b="1" i="1" dirty="0" smtClean="0">
                <a:solidFill>
                  <a:srgbClr val="FF0000"/>
                </a:solidFill>
              </a:rPr>
            </a:br>
            <a:r>
              <a:rPr lang="ru-RU" sz="2800" b="1" i="1" dirty="0" smtClean="0">
                <a:solidFill>
                  <a:srgbClr val="FF0000"/>
                </a:solidFill>
              </a:rPr>
              <a:t>«конь» и «птица»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357422" y="428604"/>
            <a:ext cx="6429420" cy="1184825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FF0000"/>
                </a:solidFill>
              </a:rPr>
              <a:t>Выполнить роспись  предметов быта по  мотивам городецкого промысла</a:t>
            </a:r>
            <a:br>
              <a:rPr lang="ru-RU" b="1" i="1" dirty="0" smtClean="0">
                <a:solidFill>
                  <a:srgbClr val="FF0000"/>
                </a:solidFill>
              </a:rPr>
            </a:b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428596" y="500042"/>
            <a:ext cx="1552556" cy="895360"/>
          </a:xfrm>
        </p:spPr>
        <p:txBody>
          <a:bodyPr>
            <a:normAutofit/>
          </a:bodyPr>
          <a:lstStyle/>
          <a:p>
            <a:r>
              <a:rPr lang="ru-RU" sz="3600" b="1" dirty="0" smtClean="0"/>
              <a:t>2 этап</a:t>
            </a:r>
            <a:endParaRPr lang="ru-RU" sz="3600" b="1" dirty="0"/>
          </a:p>
        </p:txBody>
      </p:sp>
      <p:pic>
        <p:nvPicPr>
          <p:cNvPr id="2050" name="Picture 2" descr="C:\Users\kalganova\Desktop\1681797071760.jpg"/>
          <p:cNvPicPr>
            <a:picLocks noChangeAspect="1" noChangeArrowheads="1"/>
          </p:cNvPicPr>
          <p:nvPr/>
        </p:nvPicPr>
        <p:blipFill>
          <a:blip r:embed="rId2" cstate="print"/>
          <a:srcRect l="2734" t="11057" r="-782" b="16286"/>
          <a:stretch>
            <a:fillRect/>
          </a:stretch>
        </p:blipFill>
        <p:spPr bwMode="auto">
          <a:xfrm>
            <a:off x="5214942" y="2214554"/>
            <a:ext cx="2580616" cy="414338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</p:pic>
      <p:pic>
        <p:nvPicPr>
          <p:cNvPr id="2051" name="Picture 3" descr="C:\Users\kalganova\Desktop\фото к проекту Галушкиной и Лепешкиной\168191317038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2000240"/>
            <a:ext cx="2663730" cy="450059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714348" y="214290"/>
            <a:ext cx="6858048" cy="838200"/>
          </a:xfrm>
        </p:spPr>
        <p:txBody>
          <a:bodyPr/>
          <a:lstStyle/>
          <a:p>
            <a:pPr algn="ctr" eaLnBrk="1" hangingPunct="1"/>
            <a:r>
              <a:rPr lang="ru-RU" dirty="0" smtClean="0">
                <a:solidFill>
                  <a:srgbClr val="FF0000"/>
                </a:solidFill>
              </a:rPr>
              <a:t>  </a:t>
            </a:r>
            <a:r>
              <a:rPr lang="ru-RU" b="1" dirty="0" smtClean="0">
                <a:solidFill>
                  <a:srgbClr val="FF0000"/>
                </a:solidFill>
              </a:rPr>
              <a:t>Птицы волшебного сада</a:t>
            </a:r>
          </a:p>
        </p:txBody>
      </p:sp>
      <p:pic>
        <p:nvPicPr>
          <p:cNvPr id="25603" name="Picture 6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857224" y="1357298"/>
            <a:ext cx="7429552" cy="5098817"/>
          </a:xfrm>
          <a:noFill/>
          <a:ln w="28575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1428728" y="285728"/>
            <a:ext cx="5841884" cy="841248"/>
          </a:xfrm>
        </p:spPr>
        <p:txBody>
          <a:bodyPr/>
          <a:lstStyle/>
          <a:p>
            <a:pPr eaLnBrk="1" hangingPunct="1"/>
            <a:r>
              <a:rPr lang="ru-RU" dirty="0" smtClean="0">
                <a:solidFill>
                  <a:srgbClr val="FF0000"/>
                </a:solidFill>
              </a:rPr>
              <a:t>    </a:t>
            </a:r>
            <a:r>
              <a:rPr lang="ru-RU" b="1" dirty="0" smtClean="0">
                <a:solidFill>
                  <a:srgbClr val="FF0000"/>
                </a:solidFill>
              </a:rPr>
              <a:t>Городецкий фазан</a:t>
            </a:r>
          </a:p>
        </p:txBody>
      </p:sp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536" y="1959207"/>
            <a:ext cx="5688632" cy="448524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4579" name="Picture 6"/>
          <p:cNvPicPr>
            <a:picLocks noGrp="1" noChangeAspect="1" noChangeArrowheads="1"/>
          </p:cNvPicPr>
          <p:nvPr>
            <p:ph type="body" sz="half" idx="4294967295"/>
          </p:nvPr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1890"/>
          <a:stretch/>
        </p:blipFill>
        <p:spPr>
          <a:xfrm>
            <a:off x="4860032" y="1556792"/>
            <a:ext cx="3875978" cy="3024336"/>
          </a:xfrm>
          <a:noFill/>
          <a:ln w="28575">
            <a:solidFill>
              <a:schemeClr val="tx1"/>
            </a:solidFill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1222" y="2000240"/>
            <a:ext cx="2544970" cy="35103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5" y="1143570"/>
            <a:ext cx="2251255" cy="487771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95536" y="404664"/>
            <a:ext cx="76833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1. Подготовка </a:t>
            </a:r>
            <a:r>
              <a:rPr lang="ru-RU" dirty="0" err="1" smtClean="0"/>
              <a:t>досточек</a:t>
            </a:r>
            <a:r>
              <a:rPr lang="ru-RU" dirty="0" smtClean="0"/>
              <a:t> к работе с грунтом – шлифовка наждачной шкуркой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5781856" y="1173260"/>
            <a:ext cx="288976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2. Грунтовка поверхностей </a:t>
            </a:r>
          </a:p>
          <a:p>
            <a:r>
              <a:rPr lang="ru-RU" dirty="0" smtClean="0"/>
              <a:t>акриловым грунтом </a:t>
            </a:r>
          </a:p>
          <a:p>
            <a:r>
              <a:rPr lang="ru-RU" dirty="0" smtClean="0"/>
              <a:t>желто-охристого цвета.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1158403"/>
            <a:ext cx="2244408" cy="486288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5122" y="2276872"/>
            <a:ext cx="2496499" cy="43136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51"/>
          <a:stretch/>
        </p:blipFill>
        <p:spPr>
          <a:xfrm>
            <a:off x="755576" y="1215033"/>
            <a:ext cx="2664296" cy="5094287"/>
          </a:xfrm>
          <a:prstGeom prst="rect">
            <a:avLst/>
          </a:prstGeom>
          <a:ln w="28575">
            <a:solidFill>
              <a:srgbClr val="002060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395536" y="548680"/>
            <a:ext cx="48081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/>
              <a:t>3. Создание эскиза будущей композиции </a:t>
            </a:r>
            <a:endParaRPr lang="ru-RU" sz="20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71"/>
          <a:stretch/>
        </p:blipFill>
        <p:spPr>
          <a:xfrm>
            <a:off x="5868144" y="404664"/>
            <a:ext cx="2479946" cy="489654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4283968" y="5590544"/>
            <a:ext cx="431849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/>
              <a:t>4. Перенос рисунка на грунтованную</a:t>
            </a:r>
          </a:p>
          <a:p>
            <a:r>
              <a:rPr lang="ru-RU" sz="2000" b="1" dirty="0" smtClean="0"/>
              <a:t> поверхность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3914685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50" b="9050"/>
          <a:stretch/>
        </p:blipFill>
        <p:spPr>
          <a:xfrm>
            <a:off x="323528" y="1822879"/>
            <a:ext cx="2566893" cy="467168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50"/>
          <a:stretch/>
        </p:blipFill>
        <p:spPr>
          <a:xfrm>
            <a:off x="6104359" y="1827443"/>
            <a:ext cx="2664296" cy="466711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83568" y="692696"/>
            <a:ext cx="67529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/>
              <a:t>5.Роспись набора </a:t>
            </a:r>
            <a:r>
              <a:rPr lang="ru-RU" sz="2000" b="1" dirty="0" err="1" smtClean="0"/>
              <a:t>досточек</a:t>
            </a:r>
            <a:r>
              <a:rPr lang="ru-RU" sz="2000" b="1" dirty="0" smtClean="0"/>
              <a:t>  в стиле городецкого промысла</a:t>
            </a:r>
            <a:endParaRPr lang="ru-RU" sz="2000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5650" y="1822879"/>
            <a:ext cx="2483479" cy="4667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551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"/>
          <p:cNvSpPr>
            <a:spLocks noChangeArrowheads="1"/>
          </p:cNvSpPr>
          <p:nvPr/>
        </p:nvSpPr>
        <p:spPr bwMode="auto">
          <a:xfrm>
            <a:off x="395536" y="1556792"/>
            <a:ext cx="7704856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1809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1809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1809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1809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1809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sz="2800" b="1" dirty="0"/>
              <a:t>Выполнить украшение предметов быта </a:t>
            </a:r>
          </a:p>
          <a:p>
            <a:r>
              <a:rPr lang="ru-RU" sz="2800" b="1" dirty="0"/>
              <a:t>городецкой росписью</a:t>
            </a:r>
          </a:p>
          <a:p>
            <a:r>
              <a:rPr lang="ru-RU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075" name="TextBox 4"/>
          <p:cNvSpPr txBox="1">
            <a:spLocks noChangeArrowheads="1"/>
          </p:cNvSpPr>
          <p:nvPr/>
        </p:nvSpPr>
        <p:spPr bwMode="auto">
          <a:xfrm>
            <a:off x="1187624" y="260648"/>
            <a:ext cx="149855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sz="44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Цель</a:t>
            </a:r>
            <a:r>
              <a:rPr lang="ru-RU" sz="440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3077" name="Picture 3" descr="http://s007.radikal.ru/i302/1011/e4/e0f9e5efc802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E9DED8"/>
              </a:clrFrom>
              <a:clrTo>
                <a:srgbClr val="E9DED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64" y="2571744"/>
            <a:ext cx="5445150" cy="4005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5804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04664"/>
            <a:ext cx="2232248" cy="381109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372936"/>
            <a:ext cx="2304256" cy="384282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00"/>
          <a:stretch/>
        </p:blipFill>
        <p:spPr>
          <a:xfrm>
            <a:off x="6436252" y="402357"/>
            <a:ext cx="2237083" cy="3746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392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775" r="11413"/>
          <a:stretch/>
        </p:blipFill>
        <p:spPr>
          <a:xfrm>
            <a:off x="1259632" y="1318846"/>
            <a:ext cx="6840760" cy="422030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287315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357158" y="457200"/>
            <a:ext cx="4786346" cy="841248"/>
          </a:xfrm>
        </p:spPr>
        <p:txBody>
          <a:bodyPr>
            <a:normAutofit/>
          </a:bodyPr>
          <a:lstStyle/>
          <a:p>
            <a:pPr eaLnBrk="1" hangingPunct="1"/>
            <a:r>
              <a:rPr lang="ru-RU" dirty="0" smtClean="0"/>
              <a:t>     </a:t>
            </a:r>
            <a:r>
              <a:rPr lang="ru-RU" b="1" dirty="0" smtClean="0"/>
              <a:t>Конь вороной</a:t>
            </a:r>
          </a:p>
        </p:txBody>
      </p:sp>
      <p:pic>
        <p:nvPicPr>
          <p:cNvPr id="26627" name="Picture 6"/>
          <p:cNvPicPr>
            <a:picLocks noGrp="1" noChangeAspect="1" noChangeArrowheads="1"/>
          </p:cNvPicPr>
          <p:nvPr>
            <p:ph type="body"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235376" y="3800468"/>
            <a:ext cx="3480028" cy="2628928"/>
          </a:xfrm>
          <a:noFill/>
        </p:spPr>
      </p:pic>
      <p:pic>
        <p:nvPicPr>
          <p:cNvPr id="26628" name="Picture 7"/>
          <p:cNvPicPr>
            <a:picLocks noGrp="1" noChangeAspect="1" noChangeArrowheads="1"/>
          </p:cNvPicPr>
          <p:nvPr>
            <p:ph type="body"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929190" y="433388"/>
            <a:ext cx="3888580" cy="3216348"/>
          </a:xfr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158" y="2285992"/>
            <a:ext cx="4474566" cy="4030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137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4942" y="428604"/>
            <a:ext cx="3661370" cy="281978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7620" y="3500438"/>
            <a:ext cx="3071833" cy="317062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82" y="500042"/>
            <a:ext cx="3178961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907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82" y="571480"/>
            <a:ext cx="3249423" cy="495871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3643306" y="428604"/>
            <a:ext cx="5340373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AutoNum type="arabicPeriod"/>
            </a:pPr>
            <a:r>
              <a:rPr lang="ru-RU" sz="2000" b="1" dirty="0" smtClean="0"/>
              <a:t>Этап грунтовки шкатулки. </a:t>
            </a:r>
            <a:endParaRPr lang="en-US" sz="2000" b="1" dirty="0" smtClean="0"/>
          </a:p>
          <a:p>
            <a:pPr marL="457200" indent="-457200"/>
            <a:r>
              <a:rPr lang="ru-RU" sz="2000" dirty="0" smtClean="0"/>
              <a:t>Выполняется городецкая</a:t>
            </a:r>
          </a:p>
          <a:p>
            <a:r>
              <a:rPr lang="ru-RU" sz="2000" dirty="0" smtClean="0"/>
              <a:t>роспись </a:t>
            </a:r>
            <a:r>
              <a:rPr lang="ru-RU" sz="2000" dirty="0"/>
              <a:t>на желтой или оранжевой основе. </a:t>
            </a:r>
            <a:endParaRPr lang="ru-RU" sz="2000" dirty="0" smtClean="0"/>
          </a:p>
          <a:p>
            <a:r>
              <a:rPr lang="ru-RU" sz="2000" dirty="0" smtClean="0"/>
              <a:t>Чаще</a:t>
            </a:r>
            <a:r>
              <a:rPr lang="ru-RU" sz="2000" dirty="0"/>
              <a:t>, это жёлтый, т.к. раньше </a:t>
            </a:r>
            <a:r>
              <a:rPr lang="ru-RU" sz="2000" dirty="0" smtClean="0"/>
              <a:t>окрашивали</a:t>
            </a:r>
          </a:p>
          <a:p>
            <a:r>
              <a:rPr lang="ru-RU" sz="2000" dirty="0" smtClean="0"/>
              <a:t> </a:t>
            </a:r>
            <a:r>
              <a:rPr lang="ru-RU" sz="2000" dirty="0"/>
              <a:t>дерево луковой шелухой.</a:t>
            </a:r>
            <a:r>
              <a:rPr lang="ru-RU" sz="2000" b="1" dirty="0" smtClean="0"/>
              <a:t> 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744" y="2285992"/>
            <a:ext cx="5143536" cy="365378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714348" y="6072206"/>
            <a:ext cx="62150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/>
              <a:t>2.Нанесение цветочного узора на поверхность.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1943995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048" y="1314450"/>
            <a:ext cx="2580540" cy="425769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4866" y="1314450"/>
            <a:ext cx="2272300" cy="432912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5132" y="1343026"/>
            <a:ext cx="2285233" cy="422911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68004" y="685800"/>
            <a:ext cx="61370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/>
              <a:t>3.Этапы росписи в стиле городецкой росписи.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3091531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710" y="1562458"/>
            <a:ext cx="7111628" cy="476690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39528" y="500063"/>
            <a:ext cx="49077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/>
              <a:t>4. Этап «оживки» элементов росписи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2379635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kalganova\Desktop\168197340139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628" y="428604"/>
            <a:ext cx="3201604" cy="5971662"/>
          </a:xfrm>
          <a:prstGeom prst="rect">
            <a:avLst/>
          </a:prstGeom>
          <a:noFill/>
        </p:spPr>
      </p:pic>
      <p:pic>
        <p:nvPicPr>
          <p:cNvPr id="1028" name="Picture 4" descr="C:\Users\kalganova\Desktop\168197340673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00100" y="1643050"/>
            <a:ext cx="3580667" cy="38790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643042" y="285729"/>
            <a:ext cx="6757974" cy="85725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1 этап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err="1" smtClean="0">
                <a:solidFill>
                  <a:srgbClr val="FF0000"/>
                </a:solidFill>
              </a:rPr>
              <a:t>п</a:t>
            </a:r>
            <a:r>
              <a:rPr lang="ru-RU" dirty="0" err="1" smtClean="0">
                <a:solidFill>
                  <a:srgbClr val="FF0000"/>
                </a:solidFill>
                <a:ea typeface="Calibri" pitchFamily="34" charset="0"/>
                <a:cs typeface="Times New Roman" pitchFamily="18" charset="0"/>
              </a:rPr>
              <a:t>Ознакомиться</a:t>
            </a:r>
            <a:r>
              <a:rPr lang="ru-RU" dirty="0" smtClean="0">
                <a:solidFill>
                  <a:srgbClr val="FF0000"/>
                </a:solidFill>
                <a:ea typeface="Calibri" pitchFamily="34" charset="0"/>
                <a:cs typeface="Times New Roman" pitchFamily="18" charset="0"/>
              </a:rPr>
              <a:t> с городецким промыслом</a:t>
            </a:r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br>
              <a:rPr lang="ru-RU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7" name="Picture 2" descr="C:\Users\kalganova\Desktop\Рисунок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57752" y="2928934"/>
            <a:ext cx="3857652" cy="2894390"/>
          </a:xfrm>
          <a:prstGeom prst="rect">
            <a:avLst/>
          </a:prstGeom>
          <a:noFill/>
        </p:spPr>
      </p:pic>
      <p:pic>
        <p:nvPicPr>
          <p:cNvPr id="8" name="Рисунок 7" descr="pngwing.com (8)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158" y="2928934"/>
            <a:ext cx="3929090" cy="3146567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347864" y="3068198"/>
            <a:ext cx="5256989" cy="314306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158" y="500042"/>
            <a:ext cx="3312368" cy="255229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088" y="2956958"/>
            <a:ext cx="3145809" cy="49381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214810" y="214311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Музей-мастерская по росписи в г. Городец</a:t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28880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Городец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333375"/>
            <a:ext cx="8547100" cy="3887788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123" name="Прямоугольник 4"/>
          <p:cNvSpPr>
            <a:spLocks noChangeArrowheads="1"/>
          </p:cNvSpPr>
          <p:nvPr/>
        </p:nvSpPr>
        <p:spPr bwMode="auto">
          <a:xfrm>
            <a:off x="323850" y="4868863"/>
            <a:ext cx="50514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 i="1">
                <a:latin typeface="Calibri" pitchFamily="34" charset="0"/>
              </a:rPr>
              <a:t>Вид Городца с Волги</a:t>
            </a:r>
            <a:r>
              <a:rPr lang="ru-RU" sz="2400" i="1">
                <a:latin typeface="Calibri" pitchFamily="34" charset="0"/>
              </a:rPr>
              <a:t>. Середина XIX в.</a:t>
            </a:r>
            <a:endParaRPr lang="ru-RU" sz="2400">
              <a:latin typeface="Calibri" pitchFamily="34" charset="0"/>
            </a:endParaRPr>
          </a:p>
        </p:txBody>
      </p:sp>
      <p:pic>
        <p:nvPicPr>
          <p:cNvPr id="5124" name="Picture 6" descr="http://900igr.net/datai/izo/Gorodets/0004-004-Elementy-Gorodetskoj-rospisi-roza-kustiki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7455" t="51399" r="9280" b="3394"/>
          <a:stretch>
            <a:fillRect/>
          </a:stretch>
        </p:blipFill>
        <p:spPr bwMode="auto">
          <a:xfrm rot="-2230706">
            <a:off x="7004050" y="5021263"/>
            <a:ext cx="1800225" cy="172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38"/>
          <p:cNvGrpSpPr>
            <a:grpSpLocks/>
          </p:cNvGrpSpPr>
          <p:nvPr/>
        </p:nvGrpSpPr>
        <p:grpSpPr bwMode="auto">
          <a:xfrm rot="-624831">
            <a:off x="6429375" y="5576888"/>
            <a:ext cx="735013" cy="889000"/>
            <a:chOff x="3651" y="2659"/>
            <a:chExt cx="726" cy="726"/>
          </a:xfrm>
        </p:grpSpPr>
        <p:sp>
          <p:nvSpPr>
            <p:cNvPr id="5135" name="Oval 29"/>
            <p:cNvSpPr>
              <a:spLocks noChangeArrowheads="1"/>
            </p:cNvSpPr>
            <p:nvPr/>
          </p:nvSpPr>
          <p:spPr bwMode="auto">
            <a:xfrm>
              <a:off x="3651" y="2750"/>
              <a:ext cx="726" cy="635"/>
            </a:xfrm>
            <a:prstGeom prst="ellipse">
              <a:avLst/>
            </a:prstGeom>
            <a:solidFill>
              <a:srgbClr val="FF6600"/>
            </a:solidFill>
            <a:ln w="38100">
              <a:solidFill>
                <a:srgbClr val="FF66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ru-RU">
                <a:solidFill>
                  <a:srgbClr val="FF9900"/>
                </a:solidFill>
              </a:endParaRPr>
            </a:p>
          </p:txBody>
        </p:sp>
        <p:sp>
          <p:nvSpPr>
            <p:cNvPr id="5136" name="Oval 30"/>
            <p:cNvSpPr>
              <a:spLocks noChangeArrowheads="1"/>
            </p:cNvSpPr>
            <p:nvPr/>
          </p:nvSpPr>
          <p:spPr bwMode="auto">
            <a:xfrm>
              <a:off x="4059" y="2659"/>
              <a:ext cx="318" cy="317"/>
            </a:xfrm>
            <a:prstGeom prst="ellipse">
              <a:avLst/>
            </a:prstGeom>
            <a:solidFill>
              <a:srgbClr val="D24028"/>
            </a:solidFill>
            <a:ln w="9525">
              <a:solidFill>
                <a:srgbClr val="D24028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137" name="Oval 31"/>
            <p:cNvSpPr>
              <a:spLocks noChangeArrowheads="1"/>
            </p:cNvSpPr>
            <p:nvPr/>
          </p:nvSpPr>
          <p:spPr bwMode="auto">
            <a:xfrm rot="-2417184">
              <a:off x="3878" y="3022"/>
              <a:ext cx="227" cy="91"/>
            </a:xfrm>
            <a:prstGeom prst="ellipse">
              <a:avLst/>
            </a:prstGeom>
            <a:solidFill>
              <a:srgbClr val="F0F01C"/>
            </a:solidFill>
            <a:ln w="9525">
              <a:solidFill>
                <a:srgbClr val="F0F01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138" name="Oval 32"/>
            <p:cNvSpPr>
              <a:spLocks noChangeArrowheads="1"/>
            </p:cNvSpPr>
            <p:nvPr/>
          </p:nvSpPr>
          <p:spPr bwMode="auto">
            <a:xfrm rot="-4200288">
              <a:off x="3991" y="3090"/>
              <a:ext cx="227" cy="91"/>
            </a:xfrm>
            <a:prstGeom prst="ellipse">
              <a:avLst/>
            </a:prstGeom>
            <a:solidFill>
              <a:srgbClr val="F0F01C"/>
            </a:solidFill>
            <a:ln w="9525">
              <a:solidFill>
                <a:srgbClr val="F0F01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139" name="Oval 33"/>
            <p:cNvSpPr>
              <a:spLocks noChangeArrowheads="1"/>
            </p:cNvSpPr>
            <p:nvPr/>
          </p:nvSpPr>
          <p:spPr bwMode="auto">
            <a:xfrm rot="-5618775">
              <a:off x="4127" y="3135"/>
              <a:ext cx="227" cy="91"/>
            </a:xfrm>
            <a:prstGeom prst="ellipse">
              <a:avLst/>
            </a:prstGeom>
            <a:solidFill>
              <a:srgbClr val="F0F01C"/>
            </a:solidFill>
            <a:ln w="9525">
              <a:solidFill>
                <a:srgbClr val="F0F01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140" name="Oval 34"/>
            <p:cNvSpPr>
              <a:spLocks noChangeArrowheads="1"/>
            </p:cNvSpPr>
            <p:nvPr/>
          </p:nvSpPr>
          <p:spPr bwMode="auto">
            <a:xfrm rot="-279642">
              <a:off x="3742" y="2795"/>
              <a:ext cx="227" cy="91"/>
            </a:xfrm>
            <a:prstGeom prst="ellipse">
              <a:avLst/>
            </a:prstGeom>
            <a:solidFill>
              <a:srgbClr val="F0F01C"/>
            </a:solidFill>
            <a:ln w="9525">
              <a:solidFill>
                <a:srgbClr val="F0F01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141" name="Oval 35"/>
            <p:cNvSpPr>
              <a:spLocks noChangeArrowheads="1"/>
            </p:cNvSpPr>
            <p:nvPr/>
          </p:nvSpPr>
          <p:spPr bwMode="auto">
            <a:xfrm rot="-950547">
              <a:off x="3787" y="2931"/>
              <a:ext cx="227" cy="91"/>
            </a:xfrm>
            <a:prstGeom prst="ellipse">
              <a:avLst/>
            </a:prstGeom>
            <a:solidFill>
              <a:srgbClr val="F0F01C"/>
            </a:solidFill>
            <a:ln w="9525">
              <a:solidFill>
                <a:srgbClr val="F0F01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142" name="Oval 36"/>
            <p:cNvSpPr>
              <a:spLocks noChangeArrowheads="1"/>
            </p:cNvSpPr>
            <p:nvPr/>
          </p:nvSpPr>
          <p:spPr bwMode="auto">
            <a:xfrm>
              <a:off x="4241" y="2659"/>
              <a:ext cx="91" cy="91"/>
            </a:xfrm>
            <a:prstGeom prst="ellipse">
              <a:avLst/>
            </a:prstGeom>
            <a:solidFill>
              <a:srgbClr val="F0F01C"/>
            </a:solidFill>
            <a:ln w="9525">
              <a:solidFill>
                <a:srgbClr val="F0F01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>
                <a:latin typeface="Calibri" pitchFamily="34" charset="0"/>
              </a:endParaRPr>
            </a:p>
          </p:txBody>
        </p:sp>
      </p:grpSp>
      <p:grpSp>
        <p:nvGrpSpPr>
          <p:cNvPr id="3" name="Group 38"/>
          <p:cNvGrpSpPr>
            <a:grpSpLocks/>
          </p:cNvGrpSpPr>
          <p:nvPr/>
        </p:nvGrpSpPr>
        <p:grpSpPr bwMode="auto">
          <a:xfrm rot="-7866344">
            <a:off x="7908132" y="4421981"/>
            <a:ext cx="817562" cy="815975"/>
            <a:chOff x="3651" y="2659"/>
            <a:chExt cx="726" cy="726"/>
          </a:xfrm>
        </p:grpSpPr>
        <p:sp>
          <p:nvSpPr>
            <p:cNvPr id="5127" name="Oval 29"/>
            <p:cNvSpPr>
              <a:spLocks noChangeArrowheads="1"/>
            </p:cNvSpPr>
            <p:nvPr/>
          </p:nvSpPr>
          <p:spPr bwMode="auto">
            <a:xfrm>
              <a:off x="3651" y="2750"/>
              <a:ext cx="726" cy="635"/>
            </a:xfrm>
            <a:prstGeom prst="ellipse">
              <a:avLst/>
            </a:prstGeom>
            <a:solidFill>
              <a:srgbClr val="FF6600"/>
            </a:solidFill>
            <a:ln w="38100">
              <a:solidFill>
                <a:srgbClr val="FF66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ru-RU">
                <a:solidFill>
                  <a:srgbClr val="FF9900"/>
                </a:solidFill>
              </a:endParaRPr>
            </a:p>
          </p:txBody>
        </p:sp>
        <p:sp>
          <p:nvSpPr>
            <p:cNvPr id="5128" name="Oval 30"/>
            <p:cNvSpPr>
              <a:spLocks noChangeArrowheads="1"/>
            </p:cNvSpPr>
            <p:nvPr/>
          </p:nvSpPr>
          <p:spPr bwMode="auto">
            <a:xfrm>
              <a:off x="4059" y="2659"/>
              <a:ext cx="318" cy="317"/>
            </a:xfrm>
            <a:prstGeom prst="ellipse">
              <a:avLst/>
            </a:prstGeom>
            <a:solidFill>
              <a:srgbClr val="D24028"/>
            </a:solidFill>
            <a:ln w="9525">
              <a:solidFill>
                <a:srgbClr val="D24028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129" name="Oval 31"/>
            <p:cNvSpPr>
              <a:spLocks noChangeArrowheads="1"/>
            </p:cNvSpPr>
            <p:nvPr/>
          </p:nvSpPr>
          <p:spPr bwMode="auto">
            <a:xfrm rot="-2417184">
              <a:off x="3878" y="3022"/>
              <a:ext cx="227" cy="91"/>
            </a:xfrm>
            <a:prstGeom prst="ellipse">
              <a:avLst/>
            </a:prstGeom>
            <a:solidFill>
              <a:srgbClr val="F0F01C"/>
            </a:solidFill>
            <a:ln w="9525">
              <a:solidFill>
                <a:srgbClr val="F0F01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130" name="Oval 32"/>
            <p:cNvSpPr>
              <a:spLocks noChangeArrowheads="1"/>
            </p:cNvSpPr>
            <p:nvPr/>
          </p:nvSpPr>
          <p:spPr bwMode="auto">
            <a:xfrm rot="-4200288">
              <a:off x="3991" y="3090"/>
              <a:ext cx="227" cy="91"/>
            </a:xfrm>
            <a:prstGeom prst="ellipse">
              <a:avLst/>
            </a:prstGeom>
            <a:solidFill>
              <a:srgbClr val="F0F01C"/>
            </a:solidFill>
            <a:ln w="9525">
              <a:solidFill>
                <a:srgbClr val="F0F01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131" name="Oval 33"/>
            <p:cNvSpPr>
              <a:spLocks noChangeArrowheads="1"/>
            </p:cNvSpPr>
            <p:nvPr/>
          </p:nvSpPr>
          <p:spPr bwMode="auto">
            <a:xfrm rot="-5618775">
              <a:off x="4127" y="3135"/>
              <a:ext cx="227" cy="91"/>
            </a:xfrm>
            <a:prstGeom prst="ellipse">
              <a:avLst/>
            </a:prstGeom>
            <a:solidFill>
              <a:srgbClr val="F0F01C"/>
            </a:solidFill>
            <a:ln w="9525">
              <a:solidFill>
                <a:srgbClr val="F0F01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132" name="Oval 34"/>
            <p:cNvSpPr>
              <a:spLocks noChangeArrowheads="1"/>
            </p:cNvSpPr>
            <p:nvPr/>
          </p:nvSpPr>
          <p:spPr bwMode="auto">
            <a:xfrm rot="-279642">
              <a:off x="3742" y="2795"/>
              <a:ext cx="227" cy="91"/>
            </a:xfrm>
            <a:prstGeom prst="ellipse">
              <a:avLst/>
            </a:prstGeom>
            <a:solidFill>
              <a:srgbClr val="F0F01C"/>
            </a:solidFill>
            <a:ln w="9525">
              <a:solidFill>
                <a:srgbClr val="F0F01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133" name="Oval 35"/>
            <p:cNvSpPr>
              <a:spLocks noChangeArrowheads="1"/>
            </p:cNvSpPr>
            <p:nvPr/>
          </p:nvSpPr>
          <p:spPr bwMode="auto">
            <a:xfrm rot="-950547">
              <a:off x="3787" y="2931"/>
              <a:ext cx="227" cy="91"/>
            </a:xfrm>
            <a:prstGeom prst="ellipse">
              <a:avLst/>
            </a:prstGeom>
            <a:solidFill>
              <a:srgbClr val="F0F01C"/>
            </a:solidFill>
            <a:ln w="9525">
              <a:solidFill>
                <a:srgbClr val="F0F01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134" name="Oval 36"/>
            <p:cNvSpPr>
              <a:spLocks noChangeArrowheads="1"/>
            </p:cNvSpPr>
            <p:nvPr/>
          </p:nvSpPr>
          <p:spPr bwMode="auto">
            <a:xfrm>
              <a:off x="4241" y="2659"/>
              <a:ext cx="91" cy="91"/>
            </a:xfrm>
            <a:prstGeom prst="ellipse">
              <a:avLst/>
            </a:prstGeom>
            <a:solidFill>
              <a:srgbClr val="F0F01C"/>
            </a:solidFill>
            <a:ln w="9525">
              <a:solidFill>
                <a:srgbClr val="F0F01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>
                <a:latin typeface="Calibri" pitchFamily="34" charset="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0"/>
            <a:ext cx="8229600" cy="1219200"/>
          </a:xfrm>
        </p:spPr>
        <p:txBody>
          <a:bodyPr/>
          <a:lstStyle/>
          <a:p>
            <a:pPr algn="ctr"/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Городецкие прялки - донца 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 l="13036" r="17436"/>
          <a:stretch>
            <a:fillRect/>
          </a:stretch>
        </p:blipFill>
        <p:spPr bwMode="auto">
          <a:xfrm>
            <a:off x="3491880" y="1484784"/>
            <a:ext cx="2290506" cy="439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44208" y="1484784"/>
            <a:ext cx="2393454" cy="4884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4" name="Picture 2" descr="http://www.s1128.ru/predmet/izo3/PrNarB1/1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1484784"/>
            <a:ext cx="2304256" cy="492950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50977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="" xmlns:a16="http://schemas.microsoft.com/office/drawing/2014/main" id="{502E4675-C325-4EBC-9B38-2465518EBB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399" y="1988840"/>
            <a:ext cx="4635931" cy="450949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="" xmlns:a16="http://schemas.microsoft.com/office/drawing/2014/main" id="{E54BFB3E-DC96-4846-96A6-530FD98E0B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9947" y="1789217"/>
            <a:ext cx="2697933" cy="470912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3DE51423-1602-43D2-8193-38847EA1262C}"/>
              </a:ext>
            </a:extLst>
          </p:cNvPr>
          <p:cNvSpPr txBox="1"/>
          <p:nvPr/>
        </p:nvSpPr>
        <p:spPr>
          <a:xfrm>
            <a:off x="1117671" y="620688"/>
            <a:ext cx="73202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РЕЗНЫЕ ДОНЦЕ ПРЯЛКИ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XIX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ВЕК </a:t>
            </a:r>
          </a:p>
        </p:txBody>
      </p:sp>
    </p:spTree>
    <p:extLst>
      <p:ext uri="{BB962C8B-B14F-4D97-AF65-F5344CB8AC3E}">
        <p14:creationId xmlns:p14="http://schemas.microsoft.com/office/powerpoint/2010/main" val="19038222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419" y="404664"/>
            <a:ext cx="2066723" cy="345673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5507" y="3424059"/>
            <a:ext cx="2007014" cy="3056396"/>
          </a:xfrm>
          <a:prstGeom prst="rect">
            <a:avLst/>
          </a:prstGeom>
        </p:spPr>
      </p:pic>
      <p:pic>
        <p:nvPicPr>
          <p:cNvPr id="4" name="Picture 3" descr="http://s007.radikal.ru/i302/1011/e4/e0f9e5efc802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E9DED8"/>
              </a:clrFrom>
              <a:clrTo>
                <a:srgbClr val="E9DED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8346" y="1009717"/>
            <a:ext cx="3376612" cy="248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13302" y="404664"/>
            <a:ext cx="1450974" cy="3218967"/>
          </a:xfrm>
          <a:prstGeom prst="rect">
            <a:avLst/>
          </a:prstGeom>
        </p:spPr>
      </p:pic>
      <p:pic>
        <p:nvPicPr>
          <p:cNvPr id="6" name="Picture 4" descr="http://big-turtle.ru/wp-content/uploads/2011/11/P3240006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084168" y="4302515"/>
            <a:ext cx="2697635" cy="2022842"/>
          </a:xfrm>
          <a:prstGeom prst="rect">
            <a:avLst/>
          </a:prstGeom>
          <a:noFill/>
          <a:ln w="38100" cap="sq">
            <a:solidFill>
              <a:srgbClr val="FF0000"/>
            </a:solidFill>
            <a:miter lim="800000"/>
            <a:headEnd/>
            <a:tailEnd/>
          </a:ln>
          <a:effectLst>
            <a:outerShdw dist="38100" dir="2700000" algn="tl" rotWithShape="0">
              <a:srgbClr val="000000">
                <a:alpha val="42999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0419" y="3737017"/>
            <a:ext cx="3121423" cy="2743438"/>
          </a:xfrm>
          <a:prstGeom prst="rect">
            <a:avLst/>
          </a:prstGeom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2050377" y="425989"/>
            <a:ext cx="4392488" cy="698174"/>
          </a:xfrm>
        </p:spPr>
        <p:txBody>
          <a:bodyPr/>
          <a:lstStyle/>
          <a:p>
            <a:r>
              <a:rPr lang="ru-RU" b="1" i="1" dirty="0" smtClean="0">
                <a:solidFill>
                  <a:srgbClr val="FF0000"/>
                </a:solidFill>
              </a:rPr>
              <a:t>Предмет росписи</a:t>
            </a:r>
            <a:endParaRPr lang="ru-RU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8886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1520" y="642594"/>
            <a:ext cx="7680960" cy="554158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i="1" dirty="0">
                <a:solidFill>
                  <a:srgbClr val="FF0000"/>
                </a:solidFill>
              </a:rPr>
              <a:t>Сюжетная роспись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1520" y="919673"/>
            <a:ext cx="2603218" cy="268856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9101" y="931865"/>
            <a:ext cx="4078577" cy="2664183"/>
          </a:xfrm>
          <a:prstGeom prst="rect">
            <a:avLst/>
          </a:prstGeom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3608242"/>
            <a:ext cx="2747962" cy="278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6042" y="3717032"/>
            <a:ext cx="4072481" cy="2804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004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1268</TotalTime>
  <Words>247</Words>
  <Application>Microsoft Office PowerPoint</Application>
  <PresentationFormat>Экран (4:3)</PresentationFormat>
  <Paragraphs>49</Paragraphs>
  <Slides>27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4" baseType="lpstr">
      <vt:lpstr>Arial</vt:lpstr>
      <vt:lpstr>Calibri</vt:lpstr>
      <vt:lpstr>Franklin Gothic Book</vt:lpstr>
      <vt:lpstr>Franklin Gothic Medium</vt:lpstr>
      <vt:lpstr>Times New Roman</vt:lpstr>
      <vt:lpstr>Wingdings 2</vt:lpstr>
      <vt:lpstr>Трек</vt:lpstr>
      <vt:lpstr>Роспись предметов быта  в стиле городецкого промысла</vt:lpstr>
      <vt:lpstr>Презентация PowerPoint</vt:lpstr>
      <vt:lpstr>1 этап  пОзнакомиться с городецким промыслом. </vt:lpstr>
      <vt:lpstr>Презентация PowerPoint</vt:lpstr>
      <vt:lpstr>Презентация PowerPoint</vt:lpstr>
      <vt:lpstr>Городецкие прялки - донца </vt:lpstr>
      <vt:lpstr>Презентация PowerPoint</vt:lpstr>
      <vt:lpstr>Предмет росписи</vt:lpstr>
      <vt:lpstr>Сюжетная роспись  </vt:lpstr>
      <vt:lpstr>Презентация PowerPoint</vt:lpstr>
      <vt:lpstr>Цветочная    роспись </vt:lpstr>
      <vt:lpstr>Приемы  цветочной  росписи</vt:lpstr>
      <vt:lpstr>Цветочная роспись  с включением  мотива  «конь» и «птица» </vt:lpstr>
      <vt:lpstr>Выполнить роспись  предметов быта по  мотивам городецкого промысла </vt:lpstr>
      <vt:lpstr>  Птицы волшебного сада</vt:lpstr>
      <vt:lpstr>    Городецкий фазан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Конь вороной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Роспись предметов быта  в стиле городецкого промысла</dc:title>
  <dc:creator>kalganova</dc:creator>
  <cp:lastModifiedBy>Irina</cp:lastModifiedBy>
  <cp:revision>90</cp:revision>
  <dcterms:created xsi:type="dcterms:W3CDTF">2023-04-18T06:13:16Z</dcterms:created>
  <dcterms:modified xsi:type="dcterms:W3CDTF">2024-01-16T03:17:09Z</dcterms:modified>
</cp:coreProperties>
</file>