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8"/>
  </p:notesMasterIdLst>
  <p:sldIdLst>
    <p:sldId id="261" r:id="rId2"/>
    <p:sldId id="267" r:id="rId3"/>
    <p:sldId id="268" r:id="rId4"/>
    <p:sldId id="265" r:id="rId5"/>
    <p:sldId id="263" r:id="rId6"/>
    <p:sldId id="264" r:id="rId7"/>
    <p:sldId id="266" r:id="rId8"/>
    <p:sldId id="277" r:id="rId9"/>
    <p:sldId id="274" r:id="rId10"/>
    <p:sldId id="275" r:id="rId11"/>
    <p:sldId id="276" r:id="rId12"/>
    <p:sldId id="280" r:id="rId13"/>
    <p:sldId id="279" r:id="rId14"/>
    <p:sldId id="269" r:id="rId15"/>
    <p:sldId id="283" r:id="rId16"/>
    <p:sldId id="286" r:id="rId17"/>
    <p:sldId id="285" r:id="rId18"/>
    <p:sldId id="284" r:id="rId19"/>
    <p:sldId id="270" r:id="rId20"/>
    <p:sldId id="288" r:id="rId21"/>
    <p:sldId id="271" r:id="rId22"/>
    <p:sldId id="289" r:id="rId23"/>
    <p:sldId id="287" r:id="rId24"/>
    <p:sldId id="281" r:id="rId25"/>
    <p:sldId id="290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F26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36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9DA8-4AB0-4D7E-B243-763E59B621AE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4829-9258-4533-9DBE-311A5496E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29-9258-4533-9DBE-311A5496E0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2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181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3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99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7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91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55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7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9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6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9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.kz/leisure/diy/1824711-fetr-cto-eto-za-material-vidy-primenenie/" TargetMode="External"/><Relationship Id="rId2" Type="http://schemas.openxmlformats.org/officeDocument/2006/relationships/hyperlink" Target="https://ds126.centerstart.ru/sites/ds126.centerstart.ru/files/archive/126%20&#1052;&#1077;&#1090;.&#1088;&#1072;&#1079;&#1088;&#1072;&#1073;.%20&#1040;&#1087;&#1086;&#1079;&#1100;&#1103;&#1085;&#1094;%2C%20&#1051;&#1077;&#1090;&#1091;&#1095;&#1072;&#1103;%20&#1069;&#1062;&#1055;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extile.life/fabrics/types/dzhut-chto-eto-za-material-i-dlya-chego-on-ispolzuetsya.html" TargetMode="External"/><Relationship Id="rId4" Type="http://schemas.openxmlformats.org/officeDocument/2006/relationships/hyperlink" Target="https://www.mvideo.ru/blog/pomogaem-razobratsya/kak-pravilno-vybrat-kleevoj-pistolet-dlya-do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85786" y="357166"/>
            <a:ext cx="7572428" cy="321471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600" dirty="0" smtClean="0">
                <a:solidFill>
                  <a:srgbClr val="FFFF00"/>
                </a:solidFill>
              </a:rPr>
              <a:t>Использование новых материалов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для  детского творчества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 реализации проектов на уроках изобразительного искусства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по программе Б.М.Неменского»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071538" y="4000504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400" b="1" i="0" u="none" strike="noStrike" kern="1200" cap="all" spc="25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Учитель изобразительного искусства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МКОУ«СШ №1 г. Жирновска»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Калганова Ирина Юрьевна</a:t>
            </a:r>
            <a:endParaRPr kumimoji="0" lang="ru-RU" b="1" i="0" u="none" strike="noStrike" kern="1200" cap="all" spc="25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5072098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Картины из фетра для детей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3071810"/>
            <a:ext cx="4143372" cy="10001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Детские книжки из фетра для малышей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4429156" cy="92869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Поделки и украшения из фетра </a:t>
            </a:r>
            <a:endParaRPr lang="ru-RU" sz="2400" b="1" dirty="0"/>
          </a:p>
        </p:txBody>
      </p:sp>
      <p:pic>
        <p:nvPicPr>
          <p:cNvPr id="25602" name="Picture 2" descr="C:\Users\kalganova\Desktop\5a2d25e8fb6bf67df29ae9bdc28ae492.jpg"/>
          <p:cNvPicPr>
            <a:picLocks noChangeAspect="1" noChangeArrowheads="1"/>
          </p:cNvPicPr>
          <p:nvPr/>
        </p:nvPicPr>
        <p:blipFill>
          <a:blip r:embed="rId2"/>
          <a:srcRect l="10742" t="9375"/>
          <a:stretch>
            <a:fillRect/>
          </a:stretch>
        </p:blipFill>
        <p:spPr bwMode="auto">
          <a:xfrm>
            <a:off x="357158" y="1500174"/>
            <a:ext cx="4377960" cy="2500330"/>
          </a:xfrm>
          <a:prstGeom prst="rect">
            <a:avLst/>
          </a:prstGeom>
          <a:noFill/>
        </p:spPr>
      </p:pic>
      <p:pic>
        <p:nvPicPr>
          <p:cNvPr id="25603" name="Picture 3" descr="C:\Users\kalganova\Desktop\f26477a88a2b1ab2b7bd82f7c45e87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7566"/>
            <a:ext cx="2428892" cy="2425592"/>
          </a:xfrm>
          <a:prstGeom prst="rect">
            <a:avLst/>
          </a:prstGeom>
          <a:noFill/>
        </p:spPr>
      </p:pic>
      <p:pic>
        <p:nvPicPr>
          <p:cNvPr id="25604" name="Picture 4" descr="C:\Users\kalganova\Desktop\2025-04-17_08-57-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29256" y="4429132"/>
            <a:ext cx="337938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7786742" cy="9286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 </a:t>
            </a:r>
            <a:r>
              <a:rPr lang="ru-RU" sz="2400" b="1" dirty="0" err="1" smtClean="0">
                <a:solidFill>
                  <a:schemeClr val="bg1"/>
                </a:solidFill>
              </a:rPr>
              <a:t>кл</a:t>
            </a:r>
            <a:r>
              <a:rPr lang="ru-RU" sz="2400" b="1" dirty="0" smtClean="0">
                <a:solidFill>
                  <a:schemeClr val="bg1"/>
                </a:solidFill>
              </a:rPr>
              <a:t>.    проект  «</a:t>
            </a:r>
            <a:r>
              <a:rPr lang="ru-RU" sz="2400" b="1" dirty="0" smtClean="0"/>
              <a:t>Макет русской деревни, выполненный</a:t>
            </a:r>
          </a:p>
          <a:p>
            <a:r>
              <a:rPr lang="ru-RU" sz="2400" b="1" dirty="0" smtClean="0"/>
              <a:t>                фетра и других натуральных материалов»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00174"/>
            <a:ext cx="2004663" cy="3832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500174"/>
            <a:ext cx="2077992" cy="3618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6"/>
          <a:stretch/>
        </p:blipFill>
        <p:spPr>
          <a:xfrm>
            <a:off x="2928926" y="1571612"/>
            <a:ext cx="3244567" cy="2280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4071942"/>
            <a:ext cx="3388276" cy="2377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b="6666"/>
          <a:stretch/>
        </p:blipFill>
        <p:spPr>
          <a:xfrm>
            <a:off x="6812782" y="402191"/>
            <a:ext cx="2005049" cy="4455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750"/>
          <a:stretch/>
        </p:blipFill>
        <p:spPr>
          <a:xfrm>
            <a:off x="240517" y="378791"/>
            <a:ext cx="2041572" cy="5050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20"/>
          <a:stretch/>
        </p:blipFill>
        <p:spPr>
          <a:xfrm>
            <a:off x="2714612" y="3357562"/>
            <a:ext cx="3714776" cy="2607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2087160" cy="5050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4" r="18933"/>
          <a:stretch/>
        </p:blipFill>
        <p:spPr>
          <a:xfrm>
            <a:off x="2529902" y="378793"/>
            <a:ext cx="4082652" cy="276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4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" y="1581150"/>
            <a:ext cx="4093586" cy="47244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30" y="457201"/>
            <a:ext cx="4559651" cy="401478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7769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2071734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4. </a:t>
            </a:r>
            <a:r>
              <a:rPr lang="ru-RU" sz="3600" b="1" smtClean="0"/>
              <a:t>Джут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00042"/>
            <a:ext cx="4643470" cy="30718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Джут - это волокно, которые изготавливается из растений. Для того, чтобы он успешно  </a:t>
            </a:r>
          </a:p>
          <a:p>
            <a:pPr algn="ctr"/>
            <a:r>
              <a:rPr lang="ru-RU" sz="2400" b="1" dirty="0" smtClean="0"/>
              <a:t> вырос, требуется очень жаркий и влажный климат, поэтому он произрастает, как правило, в Азии: Индия, Китай, Бангладеш.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ttps://avatars.dzeninfra.ru/get-zen_doc/1708669/pub_5f5c5e62354535081e54ff8d_5f5c5fdad7092473171c1c10/scale_1200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071834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Источник: https://textile.life/fabrics/types/dzhut-chto-eto-za-material-i-dlya-chego-on-ispolzuetsya.html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3857652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Источник: https://mezhvencov.ru/statyi/ytepliteli/dzhut-kak-izolyacionnyj-material-i-uteplitel.html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6"/>
            <a:ext cx="3959220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357982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85918" y="500042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Что изготавливают из джута?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-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214423"/>
            <a:ext cx="3094894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/>
              <a:t> 1. В первую очередь, это мешковина, она исторически служит для хранения различных вещей.</a:t>
            </a:r>
          </a:p>
          <a:p>
            <a:pPr marL="457200" indent="-457200"/>
            <a:endParaRPr lang="ru-RU" sz="2400" b="1" dirty="0" smtClean="0"/>
          </a:p>
          <a:p>
            <a:pPr marL="457200" indent="-457200"/>
            <a:r>
              <a:rPr lang="ru-RU" sz="2400" b="1" dirty="0" smtClean="0"/>
              <a:t>2. Джутовый шпагат, служил для всяких хозяйственных и садовых нужд.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643446"/>
            <a:ext cx="1785950" cy="1889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5984" y="4357694"/>
            <a:ext cx="5528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 Из джутового шпагата можно делать </a:t>
            </a:r>
          </a:p>
          <a:p>
            <a:r>
              <a:rPr lang="ru-RU" sz="2400" b="1" dirty="0" smtClean="0"/>
              <a:t>множество предметов декоративного </a:t>
            </a:r>
          </a:p>
          <a:p>
            <a:r>
              <a:rPr lang="ru-RU" sz="2400" b="1" dirty="0" smtClean="0"/>
              <a:t>искусства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2"/>
          <a:stretch/>
        </p:blipFill>
        <p:spPr>
          <a:xfrm>
            <a:off x="5643570" y="428604"/>
            <a:ext cx="3308102" cy="2518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4" b="21034"/>
          <a:stretch/>
        </p:blipFill>
        <p:spPr>
          <a:xfrm>
            <a:off x="571472" y="1571612"/>
            <a:ext cx="2857520" cy="4784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714752"/>
            <a:ext cx="4714908" cy="29014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5500726" cy="10715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4 </a:t>
            </a:r>
            <a:r>
              <a:rPr lang="ru-RU" b="1" dirty="0" err="1" smtClean="0">
                <a:solidFill>
                  <a:schemeClr val="bg1"/>
                </a:solidFill>
              </a:rPr>
              <a:t>кл</a:t>
            </a:r>
            <a:r>
              <a:rPr lang="ru-RU" b="1" dirty="0" smtClean="0">
                <a:solidFill>
                  <a:schemeClr val="bg1"/>
                </a:solidFill>
              </a:rPr>
              <a:t>.    проект  «</a:t>
            </a:r>
            <a:r>
              <a:rPr lang="ru-RU" b="1" dirty="0" smtClean="0"/>
              <a:t>Макет русской деревни, </a:t>
            </a:r>
          </a:p>
          <a:p>
            <a:r>
              <a:rPr lang="ru-RU" b="1" dirty="0" smtClean="0"/>
              <a:t>выполненный     фетра и других натуральных материалов»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071810"/>
            <a:ext cx="378621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7620" y="3143248"/>
            <a:ext cx="350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Плетение из шпагата ограждений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4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alganova\Desktop\2025-04-17_22-42-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2603" y="285729"/>
            <a:ext cx="2132794" cy="2786082"/>
          </a:xfrm>
          <a:prstGeom prst="rect">
            <a:avLst/>
          </a:prstGeom>
          <a:noFill/>
        </p:spPr>
      </p:pic>
      <p:pic>
        <p:nvPicPr>
          <p:cNvPr id="35843" name="Picture 3" descr="C:\Users\kalganova\Desktop\2025-04-17_22-41-26.png"/>
          <p:cNvPicPr>
            <a:picLocks noChangeAspect="1" noChangeArrowheads="1"/>
          </p:cNvPicPr>
          <p:nvPr/>
        </p:nvPicPr>
        <p:blipFill>
          <a:blip r:embed="rId3"/>
          <a:srcRect t="4348"/>
          <a:stretch>
            <a:fillRect/>
          </a:stretch>
        </p:blipFill>
        <p:spPr bwMode="auto">
          <a:xfrm>
            <a:off x="571472" y="4000504"/>
            <a:ext cx="3604360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357850" cy="11430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 </a:t>
            </a:r>
            <a:r>
              <a:rPr lang="ru-RU" sz="2400" b="1" dirty="0" err="1" smtClean="0">
                <a:solidFill>
                  <a:srgbClr val="FFFF00"/>
                </a:solidFill>
              </a:rPr>
              <a:t>кл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r>
              <a:rPr lang="ru-RU" sz="2400" b="1" dirty="0" smtClean="0"/>
              <a:t> «Я сам мастер»</a:t>
            </a:r>
          </a:p>
          <a:p>
            <a:pPr algn="ctr"/>
            <a:r>
              <a:rPr lang="ru-RU" sz="2400" b="1" dirty="0" smtClean="0"/>
              <a:t>Украшение бутылок</a:t>
            </a:r>
            <a:r>
              <a:rPr lang="ru-RU" sz="2400" b="1" dirty="0" smtClean="0">
                <a:solidFill>
                  <a:schemeClr val="bg1"/>
                </a:solidFill>
              </a:rPr>
              <a:t> джутовым шпагатом</a:t>
            </a:r>
            <a:endParaRPr lang="ru-RU" sz="2400" b="1" dirty="0" smtClean="0"/>
          </a:p>
        </p:txBody>
      </p:sp>
      <p:pic>
        <p:nvPicPr>
          <p:cNvPr id="35844" name="Picture 4" descr="C:\Users\kalganova\Desktop\ef00baaba5847217d75466b7c335e92c.jpg"/>
          <p:cNvPicPr>
            <a:picLocks noChangeAspect="1" noChangeArrowheads="1"/>
          </p:cNvPicPr>
          <p:nvPr/>
        </p:nvPicPr>
        <p:blipFill>
          <a:blip r:embed="rId4"/>
          <a:srcRect t="9940"/>
          <a:stretch>
            <a:fillRect/>
          </a:stretch>
        </p:blipFill>
        <p:spPr bwMode="auto">
          <a:xfrm>
            <a:off x="4786314" y="4572008"/>
            <a:ext cx="1214446" cy="1941841"/>
          </a:xfrm>
          <a:prstGeom prst="rect">
            <a:avLst/>
          </a:prstGeom>
          <a:noFill/>
        </p:spPr>
      </p:pic>
      <p:pic>
        <p:nvPicPr>
          <p:cNvPr id="35845" name="Picture 5" descr="C:\Users\kalganova\Desktop\e99046cbcf1612450a7e83240999ad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643050"/>
            <a:ext cx="2819404" cy="2114553"/>
          </a:xfrm>
          <a:prstGeom prst="rect">
            <a:avLst/>
          </a:prstGeom>
          <a:noFill/>
        </p:spPr>
      </p:pic>
      <p:pic>
        <p:nvPicPr>
          <p:cNvPr id="1026" name="Picture 2" descr="C:\Users\kalganova\Desktop\fd16a1484b07f03e451b27426ed44a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643050"/>
            <a:ext cx="2068506" cy="2760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kalganova\Desktop\53fadfb5244b441ec6466826b801e478.jpg"/>
          <p:cNvPicPr>
            <a:picLocks noChangeAspect="1" noChangeArrowheads="1"/>
          </p:cNvPicPr>
          <p:nvPr/>
        </p:nvPicPr>
        <p:blipFill>
          <a:blip r:embed="rId7"/>
          <a:srcRect l="16684" t="6250" r="7044" b="5983"/>
          <a:stretch>
            <a:fillRect/>
          </a:stretch>
        </p:blipFill>
        <p:spPr bwMode="auto">
          <a:xfrm>
            <a:off x="6572264" y="3357562"/>
            <a:ext cx="228601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736"/>
            <a:ext cx="835824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прочность - изделия из джута действительно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неубиваемые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гигроскопичность - он не гниет и не портится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от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                                 воды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дешевизна - цена джута может быть 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100руб 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один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метр!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фактурность - именно благодаря ей джут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отлично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смотрится в изделиях.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7572428" cy="7858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Helvetica"/>
              </a:rPr>
              <a:t>Джут обладает множеством свойств, которым бы позавидовали другие материалы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7072362" cy="10715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5. Использование зубочисток и других </a:t>
            </a:r>
            <a:r>
              <a:rPr lang="ru-RU" sz="2800" b="1" dirty="0" smtClean="0"/>
              <a:t>деревянных материалов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 descr="C:\Users\kalganova\Desktop\d79130a726a79e16fc004267d68dcc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00174"/>
            <a:ext cx="2580657" cy="45862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571612"/>
            <a:ext cx="5072098" cy="15716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творческих занятиях можно использовать деревянные изделия такие как зубочистки</a:t>
            </a:r>
            <a:r>
              <a:rPr lang="ru-RU" sz="2000" b="1" dirty="0" smtClean="0"/>
              <a:t>,</a:t>
            </a:r>
            <a:r>
              <a:rPr lang="ru-RU" sz="2000" b="1" dirty="0" smtClean="0"/>
              <a:t> шпажки, палочки для мороженого, спички без серы и др.</a:t>
            </a:r>
            <a:endParaRPr lang="ru-RU" sz="2000" b="1" dirty="0"/>
          </a:p>
        </p:txBody>
      </p:sp>
      <p:pic>
        <p:nvPicPr>
          <p:cNvPr id="2051" name="Picture 3" descr="C:\Users\kalganova\Desktop\2025-04-18_04-56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53052"/>
            <a:ext cx="4143404" cy="312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5000660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1. Актуальность темы: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00174"/>
            <a:ext cx="1714512" cy="2643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59"/>
          <a:stretch/>
        </p:blipFill>
        <p:spPr>
          <a:xfrm>
            <a:off x="285720" y="4286256"/>
            <a:ext cx="1730300" cy="21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:\Users\kalganova\Downloads\2024-11-17_14-26-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1857356" cy="15829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428736"/>
            <a:ext cx="1724587" cy="1552683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27" t="26405" r="1716" b="30687"/>
          <a:stretch>
            <a:fillRect/>
          </a:stretch>
        </p:blipFill>
        <p:spPr>
          <a:xfrm>
            <a:off x="2428860" y="1428736"/>
            <a:ext cx="1928826" cy="16353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2214546" y="3286124"/>
            <a:ext cx="6643734" cy="33575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400" b="1" i="0" u="none" strike="noStrike" kern="1200" cap="all" spc="25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pitchFamily="34" charset="0"/>
              </a:rPr>
              <a:t> </a:t>
            </a:r>
            <a:endParaRPr kumimoji="0" lang="ru-RU" sz="1600" b="1" i="0" u="none" strike="noStrike" kern="1200" cap="all" spc="2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286124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Современное образование в России перешло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 Федеральный государственный образовательный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стандарт третьего поколения (ФГОС). Меняются цели и содержание образования, появляются новые средства и технологии обучения. Предмет «Изобразительное искусство» в силу своей специфики имеет благоприятную почву для того, чтобы ребенок мог на уроке почувствовать себя успешным, что способствует  повышению мотивации к познавательной деятельности в целом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Художественное развитие обучающихся осуществляется в процессе личного художественного творчества, в практической работе с разнообразными художественными материалами.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kalganova\Desktop\6248554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43702" y="214290"/>
            <a:ext cx="1143016" cy="114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0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071546"/>
            <a:ext cx="76438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Из них собирают домики, оформляют шкатулки, создают игрушки для развития различных навыков у маленьких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Segoe UI" pitchFamily="34" charset="0"/>
              </a:rPr>
              <a:t>Но поделки из спичек и зубочисток можно делать только под присмотром взрослых, потому что эти материалы острые и горючие.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Зубочистки удобны в использовании, они длиннее и имеют круглое сечение, поэтому и стали популярнее спичек.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428604"/>
            <a:ext cx="5857916" cy="7048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6. </a:t>
            </a:r>
            <a:r>
              <a:rPr lang="ru-RU" sz="3600" b="1" dirty="0" smtClean="0"/>
              <a:t>Термоклеевой </a:t>
            </a:r>
            <a:r>
              <a:rPr lang="ru-RU" sz="3600" b="1" dirty="0" smtClean="0"/>
              <a:t>пистолет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643446"/>
            <a:ext cx="8572560" cy="2000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Термоклеевой пистолет — это прибор, который быстро и крепко склеивает различные материалы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С его помощью можно склеить металл, пластик, дерево, стекло, резину, картон, ткань и </a:t>
            </a:r>
            <a:r>
              <a:rPr lang="ru-RU" sz="2400" b="1" dirty="0" smtClean="0"/>
              <a:t>многие </a:t>
            </a:r>
            <a:r>
              <a:rPr lang="ru-RU" sz="2400" b="1" dirty="0" smtClean="0"/>
              <a:t>другие материалы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500174"/>
            <a:ext cx="3429024" cy="2912809"/>
          </a:xfrm>
          <a:prstGeom prst="rect">
            <a:avLst/>
          </a:prstGeom>
        </p:spPr>
      </p:pic>
      <p:pic>
        <p:nvPicPr>
          <p:cNvPr id="7169" name="Picture 1" descr="C:\Users\kalganova\Desktop\1732038669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357166"/>
            <a:ext cx="230168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380929"/>
            <a:ext cx="2542788" cy="5691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28603"/>
            <a:ext cx="2571768" cy="5696263"/>
          </a:xfrm>
          <a:prstGeom prst="rect">
            <a:avLst/>
          </a:prstGeom>
        </p:spPr>
      </p:pic>
      <p:pic>
        <p:nvPicPr>
          <p:cNvPr id="40963" name="Picture 3" descr="C:\Users\kalganova\Desktop\1732038669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2582758" cy="559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12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1357298"/>
            <a:ext cx="81208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эффективное соединение практически всех материалов;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высокий уровень прочности — со временем склеенные швы не расходятся;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быстрый результат — в среднем для закрепления нужно от одной до трех минут, при этом нет риска случайно склеить пальцы, как обычным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суперклеем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отсутствие вреда для организма даже в расплавленном виде;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устойчивость к воде и слабым кислотам, заменяет герметик в ремонтных работах;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легкое удаление в случае попадания на посторонние предметы — 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экономичность — в несколько раз дешевле аналогичного по объему жидкого клея.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429552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Положительные моменты при работе с термопистолетом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558" y="652442"/>
            <a:ext cx="3848128" cy="12763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4. </a:t>
            </a:r>
            <a:r>
              <a:rPr lang="ru-RU" sz="3600" b="1" dirty="0" smtClean="0"/>
              <a:t>Двусторонний скотч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" name="Picture 4" descr="C:\Users\kalganova\Desktop\IMG-20241121-WA0010.jpg"/>
          <p:cNvPicPr>
            <a:picLocks noChangeAspect="1" noChangeArrowheads="1"/>
          </p:cNvPicPr>
          <p:nvPr/>
        </p:nvPicPr>
        <p:blipFill>
          <a:blip r:embed="rId2" cstate="print"/>
          <a:srcRect l="62561" r="3539" b="61538"/>
          <a:stretch>
            <a:fillRect/>
          </a:stretch>
        </p:blipFill>
        <p:spPr bwMode="auto">
          <a:xfrm>
            <a:off x="5500694" y="357166"/>
            <a:ext cx="3249180" cy="2071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642918"/>
            <a:ext cx="3848128" cy="12763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7. </a:t>
            </a:r>
            <a:r>
              <a:rPr lang="ru-RU" sz="3600" b="1" dirty="0" smtClean="0"/>
              <a:t>Двусторонний скотч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7286676" cy="21431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Двухсторонний скотч является лучшей альтернативой моментальным клеям. Несмотря на то, что подобный скотч появился еще много лет назад, потребители до конца не изучили все его преимущества и присущие такому скотчу клеевые свойства.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entre\Downloads\IMG-20241122-WA0003.jpg"/>
          <p:cNvPicPr>
            <a:picLocks noChangeAspect="1" noChangeArrowheads="1"/>
          </p:cNvPicPr>
          <p:nvPr/>
        </p:nvPicPr>
        <p:blipFill>
          <a:blip r:embed="rId2" cstate="print"/>
          <a:srcRect l="24340" t="35165" r="21071" b="10937"/>
          <a:stretch>
            <a:fillRect/>
          </a:stretch>
        </p:blipFill>
        <p:spPr bwMode="auto">
          <a:xfrm>
            <a:off x="324653" y="240632"/>
            <a:ext cx="8602779" cy="637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357298"/>
            <a:ext cx="8643998" cy="46434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643050"/>
            <a:ext cx="814393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Цатурова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Наталья Григорьевна «Воздушный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пластилин»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://ds126.centerstart.ru/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sites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ds126.centerstart.ru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files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archive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/126%20Мет.разраб.%20Апозьянц%2C%20Летучая%20ЭЦП.pdf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Фетр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что это за ткань Что такое фетр?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https://www.nur.kz/leisure/diy/1824711-fetr-cto-eto-za-material-vidy-primenenie/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правильно выбрать клеевой пистолет для дома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https://www.mvideo.ru/blog/pomogaem-razobratsya/kak-pravilno-vybrat-kleevoj-pistolet-dlya-doma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Джут: что это за материал и для чего он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используется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textile.life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fabrics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types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dzhut-chto-eto-za-material-i-dlya-chego-on-ispolzuetsya.html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Поделки из зубочисток и других материалов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https://www.hobobo.ru/podelki/podelki-iz-zubochistok-i-drugih-materialov/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https://nsportal.ru/sites/default/files/2022/02/09/prezentatsiya_po_tehnologii_igrushka_iz_zubochistok_4_klass.ppt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00042"/>
            <a:ext cx="404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Использованные материалы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500042"/>
            <a:ext cx="5143536" cy="1704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2.  Лёгкий (воздушный) пластилин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kalganova\Desktop\воздушный пластилин\2025-04-11_10-11-21.png"/>
          <p:cNvPicPr>
            <a:picLocks noChangeAspect="1" noChangeArrowheads="1"/>
          </p:cNvPicPr>
          <p:nvPr/>
        </p:nvPicPr>
        <p:blipFill>
          <a:blip r:embed="rId2"/>
          <a:srcRect t="16768" b="8536"/>
          <a:stretch>
            <a:fillRect/>
          </a:stretch>
        </p:blipFill>
        <p:spPr bwMode="auto">
          <a:xfrm>
            <a:off x="5715008" y="428604"/>
            <a:ext cx="3071834" cy="21544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8" name="Picture 4" descr="C:\Users\kalganova\Desktop\воздушный пластилин\лепка 1 класс\06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214578" cy="2001638"/>
          </a:xfrm>
          <a:prstGeom prst="rect">
            <a:avLst/>
          </a:prstGeom>
          <a:noFill/>
        </p:spPr>
      </p:pic>
      <p:pic>
        <p:nvPicPr>
          <p:cNvPr id="1030" name="Picture 6" descr="C:\Users\kalganova\Desktop\воздушный пластилин\Slajd3-9.jpg"/>
          <p:cNvPicPr>
            <a:picLocks noChangeAspect="1" noChangeArrowheads="1"/>
          </p:cNvPicPr>
          <p:nvPr/>
        </p:nvPicPr>
        <p:blipFill>
          <a:blip r:embed="rId4"/>
          <a:srcRect t="62500" b="3435"/>
          <a:stretch>
            <a:fillRect/>
          </a:stretch>
        </p:blipFill>
        <p:spPr bwMode="auto">
          <a:xfrm>
            <a:off x="500034" y="4643446"/>
            <a:ext cx="5643570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kalganova\Desktop\воздушный пластилин\2025-04-11_10-26-27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000372"/>
            <a:ext cx="2014536" cy="3064850"/>
          </a:xfrm>
          <a:prstGeom prst="rect">
            <a:avLst/>
          </a:prstGeom>
          <a:noFill/>
        </p:spPr>
      </p:pic>
      <p:pic>
        <p:nvPicPr>
          <p:cNvPr id="1034" name="Picture 10" descr="F:\_\пластилин\novogodnie-podelki-iz-plastilina-47-650x4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428868"/>
            <a:ext cx="2619860" cy="19669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78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5286412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Особенности воздушного пластилина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7445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 1.</a:t>
            </a:r>
            <a:r>
              <a:rPr lang="ru-RU" sz="2000" b="1" dirty="0" smtClean="0">
                <a:solidFill>
                  <a:srgbClr val="7030A0"/>
                </a:solidFill>
              </a:rPr>
              <a:t>Пластичность</a:t>
            </a:r>
            <a:r>
              <a:rPr lang="ru-RU" sz="2000" b="1" dirty="0" smtClean="0"/>
              <a:t>. Этот материал очень приятен в работе – эластичный, </a:t>
            </a:r>
          </a:p>
          <a:p>
            <a:r>
              <a:rPr lang="ru-RU" sz="2000" b="1" dirty="0" smtClean="0"/>
              <a:t>бархатистый, хорошо растягивается и формируется в фигуры.</a:t>
            </a:r>
          </a:p>
          <a:p>
            <a:r>
              <a:rPr lang="ru-RU" sz="2000" b="1" dirty="0" smtClean="0"/>
              <a:t>2.</a:t>
            </a:r>
            <a:r>
              <a:rPr lang="ru-RU" sz="2000" b="1" dirty="0" smtClean="0">
                <a:solidFill>
                  <a:srgbClr val="7030A0"/>
                </a:solidFill>
              </a:rPr>
              <a:t>Текстура. </a:t>
            </a:r>
            <a:r>
              <a:rPr lang="ru-RU" sz="2000" b="1" dirty="0" smtClean="0"/>
              <a:t>Воздушный пластилин имеет пористую шелковистую текстуру, </a:t>
            </a:r>
          </a:p>
          <a:p>
            <a:r>
              <a:rPr lang="ru-RU" sz="2000" b="1" dirty="0" smtClean="0"/>
              <a:t>которую приятно разминать в руках. </a:t>
            </a:r>
            <a:endParaRPr lang="ru-RU" sz="2000" dirty="0" smtClean="0"/>
          </a:p>
          <a:p>
            <a:r>
              <a:rPr lang="ru-RU" sz="2000" b="1" dirty="0" smtClean="0"/>
              <a:t>3. </a:t>
            </a:r>
            <a:r>
              <a:rPr lang="ru-RU" sz="2000" b="1" dirty="0" smtClean="0">
                <a:solidFill>
                  <a:srgbClr val="7030A0"/>
                </a:solidFill>
              </a:rPr>
              <a:t>Безопасность</a:t>
            </a:r>
            <a:r>
              <a:rPr lang="ru-RU" sz="2000" b="1" dirty="0" smtClean="0"/>
              <a:t>. Воздушный пластилин абсолютно безопасный для детей,</a:t>
            </a:r>
          </a:p>
          <a:p>
            <a:r>
              <a:rPr lang="ru-RU" sz="2000" b="1" dirty="0" smtClean="0"/>
              <a:t> не содержит вредные вещества, без запаха. Все компоненты безвредны! </a:t>
            </a:r>
          </a:p>
          <a:p>
            <a:r>
              <a:rPr lang="ru-RU" sz="2000" b="1" dirty="0" smtClean="0"/>
              <a:t>4</a:t>
            </a:r>
            <a:r>
              <a:rPr lang="ru-RU" sz="2000" b="1" dirty="0" smtClean="0">
                <a:solidFill>
                  <a:srgbClr val="7030A0"/>
                </a:solidFill>
              </a:rPr>
              <a:t>.Чистота 10 из 10. </a:t>
            </a:r>
            <a:r>
              <a:rPr lang="ru-RU" sz="2000" b="1" dirty="0" smtClean="0"/>
              <a:t>Он не пачкается, не липнет к рукам, волосам, одежде </a:t>
            </a:r>
          </a:p>
          <a:p>
            <a:r>
              <a:rPr lang="ru-RU" sz="2000" b="1" dirty="0" smtClean="0"/>
              <a:t>и поверхностям. </a:t>
            </a:r>
          </a:p>
          <a:p>
            <a:r>
              <a:rPr lang="ru-RU" sz="2000" b="1" dirty="0" smtClean="0"/>
              <a:t>5.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Скрытые особенности. </a:t>
            </a:r>
            <a:r>
              <a:rPr lang="ru-RU" sz="2000" b="1" dirty="0" smtClean="0"/>
              <a:t>Пластилин застывает на открытом воздухе. После</a:t>
            </a:r>
          </a:p>
          <a:p>
            <a:r>
              <a:rPr lang="ru-RU" sz="2000" b="1" dirty="0" smtClean="0"/>
              <a:t> высыхания не трескается, сохраняет форму, яркость и насыщенность цвета.</a:t>
            </a:r>
          </a:p>
          <a:p>
            <a:r>
              <a:rPr lang="ru-RU" sz="2000" b="1" dirty="0" smtClean="0"/>
              <a:t> 6. </a:t>
            </a:r>
            <a:r>
              <a:rPr lang="ru-RU" sz="2000" b="1" dirty="0" smtClean="0">
                <a:solidFill>
                  <a:srgbClr val="7030A0"/>
                </a:solidFill>
              </a:rPr>
              <a:t>Приятный бонус. </a:t>
            </a:r>
            <a:r>
              <a:rPr lang="ru-RU" sz="2000" b="1" dirty="0" smtClean="0"/>
              <a:t>Игрушки  после высыхания  получаются твердыми,</a:t>
            </a:r>
          </a:p>
          <a:p>
            <a:r>
              <a:rPr lang="ru-RU" sz="2000" b="1" dirty="0" smtClean="0"/>
              <a:t> не липкими, их можно разукрасить красками или фломастерами.</a:t>
            </a:r>
          </a:p>
          <a:p>
            <a:r>
              <a:rPr lang="ru-RU" sz="2000" b="1" dirty="0" smtClean="0"/>
              <a:t> 7. </a:t>
            </a:r>
            <a:r>
              <a:rPr lang="ru-RU" sz="2000" b="1" dirty="0" smtClean="0">
                <a:solidFill>
                  <a:srgbClr val="7030A0"/>
                </a:solidFill>
              </a:rPr>
              <a:t>Богатая цветовая гамма</a:t>
            </a:r>
            <a:r>
              <a:rPr lang="ru-RU" sz="2000" b="1" dirty="0" smtClean="0"/>
              <a:t>. Разнообразие цветов позволяет воплотить </a:t>
            </a:r>
          </a:p>
          <a:p>
            <a:r>
              <a:rPr lang="ru-RU" sz="2000" b="1" dirty="0" smtClean="0"/>
              <a:t>в жизнь любые идеи и фантазии. Кусочки воздушного пластилина можно </a:t>
            </a:r>
          </a:p>
          <a:p>
            <a:r>
              <a:rPr lang="ru-RU" sz="2000" b="1" dirty="0" smtClean="0"/>
              <a:t>смешивать между собой и получать новые цвета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4429156" cy="6429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 </a:t>
            </a:r>
            <a:r>
              <a:rPr lang="ru-RU" sz="2800" dirty="0" err="1" smtClean="0">
                <a:solidFill>
                  <a:srgbClr val="FFFF00"/>
                </a:solidFill>
              </a:rPr>
              <a:t>кл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пластилинография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kalganova\Desktop\воздушный пластилин\2025-04-11_11-01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2185985" cy="222692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57158" y="1142984"/>
            <a:ext cx="2071702" cy="1928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kalganova\Desktop\воздушный пластилин\лепка 1 класс\169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1357322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1214422"/>
            <a:ext cx="3714776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 </a:t>
            </a:r>
            <a:r>
              <a:rPr lang="ru-RU" sz="2400" b="1" dirty="0" err="1" smtClean="0">
                <a:solidFill>
                  <a:srgbClr val="FFFF00"/>
                </a:solidFill>
              </a:rPr>
              <a:t>кл</a:t>
            </a:r>
            <a:r>
              <a:rPr lang="ru-RU" sz="2400" b="1" dirty="0" smtClean="0">
                <a:solidFill>
                  <a:srgbClr val="FFFF00"/>
                </a:solidFill>
              </a:rPr>
              <a:t>.  </a:t>
            </a:r>
            <a:r>
              <a:rPr lang="ru-RU" sz="2400" b="1" dirty="0" smtClean="0"/>
              <a:t>Малая скульптура, барельефы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714620"/>
            <a:ext cx="450059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</a:t>
            </a:r>
            <a:r>
              <a:rPr lang="ru-RU" sz="2400" b="1" dirty="0" err="1" smtClean="0">
                <a:solidFill>
                  <a:srgbClr val="FFFF00"/>
                </a:solidFill>
              </a:rPr>
              <a:t>кл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sz="2400" b="1" dirty="0" smtClean="0"/>
              <a:t>Голова кукольного героя для театра</a:t>
            </a:r>
            <a:endParaRPr lang="ru-RU" b="1" dirty="0"/>
          </a:p>
        </p:txBody>
      </p:sp>
      <p:pic>
        <p:nvPicPr>
          <p:cNvPr id="2052" name="Picture 4" descr="C:\Users\kalganova\Desktop\воздушный пластилин\2025-04-11_10-22-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357430"/>
            <a:ext cx="1306018" cy="1515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714612" y="5429264"/>
            <a:ext cx="4143404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 </a:t>
            </a:r>
            <a:r>
              <a:rPr lang="ru-RU" sz="2400" b="1" dirty="0" err="1" smtClean="0">
                <a:solidFill>
                  <a:srgbClr val="FFFF00"/>
                </a:solidFill>
              </a:rPr>
              <a:t>кл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smtClean="0"/>
              <a:t>Народная игрушка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143380"/>
            <a:ext cx="4143404" cy="9286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 </a:t>
            </a:r>
            <a:r>
              <a:rPr lang="ru-RU" sz="2400" b="1" dirty="0" err="1" smtClean="0">
                <a:solidFill>
                  <a:srgbClr val="FFFF00"/>
                </a:solidFill>
              </a:rPr>
              <a:t>кл</a:t>
            </a:r>
            <a:r>
              <a:rPr lang="ru-RU" sz="2400" b="1" dirty="0" smtClean="0">
                <a:solidFill>
                  <a:srgbClr val="FFFF00"/>
                </a:solidFill>
              </a:rPr>
              <a:t>.  </a:t>
            </a:r>
            <a:r>
              <a:rPr lang="ru-RU" sz="2400" b="1" dirty="0" smtClean="0"/>
              <a:t>Малая скульптура,   задания  для  проекта </a:t>
            </a:r>
            <a:endParaRPr lang="ru-RU" sz="2400" b="1" dirty="0"/>
          </a:p>
        </p:txBody>
      </p:sp>
      <p:pic>
        <p:nvPicPr>
          <p:cNvPr id="2054" name="Picture 6" descr="C:\Users\kalganova\Desktop\воздушный пластилин\лепка 1 класс\frukty-i-ovoshhi-iz-plastilina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929066"/>
            <a:ext cx="1500198" cy="1585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F:\_\пластилин\images (9).jpg"/>
          <p:cNvPicPr>
            <a:picLocks noChangeAspect="1" noChangeArrowheads="1"/>
          </p:cNvPicPr>
          <p:nvPr/>
        </p:nvPicPr>
        <p:blipFill>
          <a:blip r:embed="rId6"/>
          <a:srcRect l="18146" r="18147" b="7474"/>
          <a:stretch>
            <a:fillRect/>
          </a:stretch>
        </p:blipFill>
        <p:spPr bwMode="auto">
          <a:xfrm>
            <a:off x="1142976" y="3286124"/>
            <a:ext cx="1285884" cy="1398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C:\Users\kalganova\Desktop\2025-04-13_23-46-2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929198"/>
            <a:ext cx="1994913" cy="1747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08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8286808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Положиткльные результаты использования воздушного пластилина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00034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результаты работы с воздушным пластилином благотворно влияют на процесс учебной деятельности</a:t>
            </a:r>
          </a:p>
          <a:p>
            <a:r>
              <a:rPr lang="ru-RU" sz="2400" b="1" dirty="0" smtClean="0"/>
              <a:t>развивает пространственное, творческое мышление</a:t>
            </a:r>
          </a:p>
          <a:p>
            <a:r>
              <a:rPr lang="ru-RU" sz="2400" b="1" dirty="0" smtClean="0"/>
              <a:t>способствует формированию мыслительных операций анализа и синтеза</a:t>
            </a:r>
          </a:p>
          <a:p>
            <a:r>
              <a:rPr lang="ru-RU" sz="2400" b="1" dirty="0" smtClean="0"/>
              <a:t> повышает сенсорную чувствительность, развивает мелкую моторику,  синхронизирует работу обеих рук</a:t>
            </a:r>
          </a:p>
          <a:p>
            <a:r>
              <a:rPr lang="ru-RU" sz="2400" b="1" dirty="0" smtClean="0"/>
              <a:t>развивает умение видеть, чувствовать, оценивать и созидать по законам красоты</a:t>
            </a:r>
          </a:p>
          <a:p>
            <a:r>
              <a:rPr lang="ru-RU" sz="2400" b="1" dirty="0" smtClean="0"/>
              <a:t>отвлекает от грустных событий, снимает нервное напряжение, страх, обеспечивает положительное эмоциональное состояние</a:t>
            </a:r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9558" y="652442"/>
            <a:ext cx="2062178" cy="7048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3. </a:t>
            </a:r>
            <a:r>
              <a:rPr lang="ru-RU" sz="3600" b="1" dirty="0" smtClean="0"/>
              <a:t>Фетр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143380"/>
            <a:ext cx="2595571" cy="1946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15602" y="2214554"/>
            <a:ext cx="71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714488"/>
            <a:ext cx="2567830" cy="2002907"/>
          </a:xfrm>
          <a:prstGeom prst="rect">
            <a:avLst/>
          </a:prstGeom>
        </p:spPr>
      </p:pic>
      <p:pic>
        <p:nvPicPr>
          <p:cNvPr id="1026" name="Picture 2" descr="C:\Users\kalganova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71480"/>
            <a:ext cx="2538408" cy="328321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54" t="209" r="1354" b="20834"/>
          <a:stretch/>
        </p:blipFill>
        <p:spPr>
          <a:xfrm>
            <a:off x="6640775" y="571480"/>
            <a:ext cx="2213171" cy="3786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430" y="4500570"/>
            <a:ext cx="5286412" cy="17859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Фетр — красивый и практичный материал, который используют в производстве и в быту.</a:t>
            </a:r>
            <a:r>
              <a:rPr lang="ru-RU" sz="2000" dirty="0" smtClean="0"/>
              <a:t> </a:t>
            </a:r>
            <a:r>
              <a:rPr lang="ru-RU" sz="2000" b="1" dirty="0" smtClean="0"/>
              <a:t>Это однородный материал механического происхождения. В структуре материала нет переплетающихся нитей.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alganova\Desktop\sovremennoye-proizvodstvo-fetra-blog-podushka-ne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961804" cy="4643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357818" y="6000768"/>
            <a:ext cx="328614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14950"/>
            <a:ext cx="8643998" cy="12144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получения фетра в промышленных масштабах в мире налажено автоматизированное производство. Сырьем для изготовления фетра служит мягкая шерсть или пух, собранный  с животных (козы или кролика)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748" y="509566"/>
            <a:ext cx="5286412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Особенности  и свойства фетра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Термоизоляция</a:t>
            </a:r>
            <a:r>
              <a:rPr lang="ru-RU" sz="2400" b="1" dirty="0" smtClean="0"/>
              <a:t>. </a:t>
            </a:r>
            <a:r>
              <a:rPr lang="ru-RU" sz="2000" b="1" dirty="0" smtClean="0"/>
              <a:t>Плотный материал не пропускает тепло, но пропускает воздух.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Декоративная ценность</a:t>
            </a:r>
            <a:r>
              <a:rPr lang="ru-RU" sz="2400" b="1" dirty="0" smtClean="0"/>
              <a:t>. </a:t>
            </a:r>
            <a:r>
              <a:rPr lang="ru-RU" sz="2000" b="1" dirty="0" smtClean="0"/>
              <a:t>Материал гладкий, блестящий, приятный на ощупь. Акриловые волокна и полиэстер в составе позволяют создавать различные расцветки и принты.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Практичность.</a:t>
            </a:r>
            <a:r>
              <a:rPr lang="ru-RU" sz="2400" b="1" dirty="0" smtClean="0"/>
              <a:t> </a:t>
            </a:r>
            <a:r>
              <a:rPr lang="ru-RU" sz="2000" b="1" dirty="0" smtClean="0"/>
              <a:t>Особенности технологии производства фетра приводят к тому, что шерсть не скатывается, поэтому материал износостойкий.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Пластичность.</a:t>
            </a:r>
            <a:r>
              <a:rPr lang="ru-RU" sz="2400" b="1" dirty="0" smtClean="0"/>
              <a:t> </a:t>
            </a:r>
            <a:r>
              <a:rPr lang="ru-RU" sz="2000" b="1" dirty="0" smtClean="0"/>
              <a:t>Эластичная материя легко мнется, приобретает нужные складки и свободно возвращается в исходное состояние.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Простота применения</a:t>
            </a:r>
            <a:r>
              <a:rPr lang="ru-RU" sz="2400" b="1" dirty="0" smtClean="0"/>
              <a:t>. </a:t>
            </a:r>
            <a:r>
              <a:rPr lang="ru-RU" sz="2000" b="1" dirty="0" smtClean="0"/>
              <a:t>С фетром легко работать: его края не требуют дополнительной обработки, как большинство тканых материалов.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6</a:t>
            </a:r>
            <a:r>
              <a:rPr lang="ru-RU" sz="2000" b="1" dirty="0" smtClean="0"/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Преимущество</a:t>
            </a:r>
            <a:r>
              <a:rPr lang="ru-RU" sz="2400" b="1" dirty="0" smtClean="0"/>
              <a:t> -</a:t>
            </a:r>
            <a:r>
              <a:rPr lang="ru-RU" sz="2000" b="1" dirty="0" smtClean="0"/>
              <a:t>лицевая сторона фетра не отличается от изнаночной.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953</Words>
  <Application>Microsoft Office PowerPoint</Application>
  <PresentationFormat>Экран (4:3)</PresentationFormat>
  <Paragraphs>114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1 кл. пластилинография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kalganova</cp:lastModifiedBy>
  <cp:revision>103</cp:revision>
  <dcterms:created xsi:type="dcterms:W3CDTF">2015-04-07T12:41:45Z</dcterms:created>
  <dcterms:modified xsi:type="dcterms:W3CDTF">2025-04-18T02:10:16Z</dcterms:modified>
</cp:coreProperties>
</file>