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0" r:id="rId1"/>
  </p:sldMasterIdLst>
  <p:notesMasterIdLst>
    <p:notesMasterId r:id="rId40"/>
  </p:notesMasterIdLst>
  <p:sldIdLst>
    <p:sldId id="256" r:id="rId2"/>
    <p:sldId id="258" r:id="rId3"/>
    <p:sldId id="260" r:id="rId4"/>
    <p:sldId id="272" r:id="rId5"/>
    <p:sldId id="271" r:id="rId6"/>
    <p:sldId id="266" r:id="rId7"/>
    <p:sldId id="264" r:id="rId8"/>
    <p:sldId id="267" r:id="rId9"/>
    <p:sldId id="279" r:id="rId10"/>
    <p:sldId id="282" r:id="rId11"/>
    <p:sldId id="281" r:id="rId12"/>
    <p:sldId id="283" r:id="rId13"/>
    <p:sldId id="268" r:id="rId14"/>
    <p:sldId id="280" r:id="rId15"/>
    <p:sldId id="286" r:id="rId16"/>
    <p:sldId id="278" r:id="rId17"/>
    <p:sldId id="302" r:id="rId18"/>
    <p:sldId id="289" r:id="rId19"/>
    <p:sldId id="269" r:id="rId20"/>
    <p:sldId id="298" r:id="rId21"/>
    <p:sldId id="291" r:id="rId22"/>
    <p:sldId id="299" r:id="rId23"/>
    <p:sldId id="284" r:id="rId24"/>
    <p:sldId id="293" r:id="rId25"/>
    <p:sldId id="285" r:id="rId26"/>
    <p:sldId id="287" r:id="rId27"/>
    <p:sldId id="262" r:id="rId28"/>
    <p:sldId id="292" r:id="rId29"/>
    <p:sldId id="300" r:id="rId30"/>
    <p:sldId id="295" r:id="rId31"/>
    <p:sldId id="296" r:id="rId32"/>
    <p:sldId id="277" r:id="rId33"/>
    <p:sldId id="294" r:id="rId34"/>
    <p:sldId id="297" r:id="rId35"/>
    <p:sldId id="257" r:id="rId36"/>
    <p:sldId id="259" r:id="rId37"/>
    <p:sldId id="270" r:id="rId38"/>
    <p:sldId id="288" r:id="rId3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  <a:srgbClr val="0024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559" autoAdjust="0"/>
    <p:restoredTop sz="86441" autoAdjust="0"/>
  </p:normalViewPr>
  <p:slideViewPr>
    <p:cSldViewPr snapToGrid="0">
      <p:cViewPr varScale="1">
        <p:scale>
          <a:sx n="62" d="100"/>
          <a:sy n="62" d="100"/>
        </p:scale>
        <p:origin x="90" y="75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450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8" d="100"/>
        <a:sy n="68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87E463-C0A5-4E89-9F05-7DC30A4B2798}" type="datetimeFigureOut">
              <a:rPr lang="ru-RU" smtClean="0"/>
              <a:pPr/>
              <a:t>06.01.2024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CA182E-667D-480E-A93C-BA1C77C09CB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27520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CA182E-667D-480E-A93C-BA1C77C09CBD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46320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CA182E-667D-480E-A93C-BA1C77C09CBD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46255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CA182E-667D-480E-A93C-BA1C77C09CBD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47314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CA182E-667D-480E-A93C-BA1C77C09CBD}" type="slidenum">
              <a:rPr lang="ru-RU" smtClean="0"/>
              <a:pPr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84361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CA182E-667D-480E-A93C-BA1C77C09CBD}" type="slidenum">
              <a:rPr lang="ru-RU" smtClean="0"/>
              <a:pPr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08088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CA182E-667D-480E-A93C-BA1C77C09CBD}" type="slidenum">
              <a:rPr lang="ru-RU" smtClean="0"/>
              <a:pPr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91893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CA182E-667D-480E-A93C-BA1C77C09CBD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41722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CA182E-667D-480E-A93C-BA1C77C09CBD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43239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CA182E-667D-480E-A93C-BA1C77C09CBD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55115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CA182E-667D-480E-A93C-BA1C77C09CBD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48746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CA182E-667D-480E-A93C-BA1C77C09CBD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76030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CA182E-667D-480E-A93C-BA1C77C09CBD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62793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CA182E-667D-480E-A93C-BA1C77C09CBD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02920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CA182E-667D-480E-A93C-BA1C77C09CBD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87523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DB14B-0B3D-4666-A307-B1E6B1D3FC05}" type="datetimeFigureOut">
              <a:rPr lang="ru-RU" smtClean="0"/>
              <a:pPr/>
              <a:t>06.01.2024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B6ABB-01A9-4DF5-89B3-1F167B76D8C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76363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DB14B-0B3D-4666-A307-B1E6B1D3FC05}" type="datetimeFigureOut">
              <a:rPr lang="ru-RU" smtClean="0"/>
              <a:pPr/>
              <a:t>06.01.2024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B6ABB-01A9-4DF5-89B3-1F167B76D8C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06311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DB14B-0B3D-4666-A307-B1E6B1D3FC05}" type="datetimeFigureOut">
              <a:rPr lang="ru-RU" smtClean="0"/>
              <a:pPr/>
              <a:t>06.01.2024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B6ABB-01A9-4DF5-89B3-1F167B76D8C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25326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DB14B-0B3D-4666-A307-B1E6B1D3FC05}" type="datetimeFigureOut">
              <a:rPr lang="ru-RU" smtClean="0"/>
              <a:pPr/>
              <a:t>06.01.2024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B6ABB-01A9-4DF5-89B3-1F167B76D8C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780835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DB14B-0B3D-4666-A307-B1E6B1D3FC05}" type="datetimeFigureOut">
              <a:rPr lang="ru-RU" smtClean="0"/>
              <a:pPr/>
              <a:t>06.01.2024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B6ABB-01A9-4DF5-89B3-1F167B76D8C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03546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DB14B-0B3D-4666-A307-B1E6B1D3FC05}" type="datetimeFigureOut">
              <a:rPr lang="ru-RU" smtClean="0"/>
              <a:pPr/>
              <a:t>06.01.2024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B6ABB-01A9-4DF5-89B3-1F167B76D8C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16948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DB14B-0B3D-4666-A307-B1E6B1D3FC05}" type="datetimeFigureOut">
              <a:rPr lang="ru-RU" smtClean="0"/>
              <a:pPr/>
              <a:t>06.01.2024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B6ABB-01A9-4DF5-89B3-1F167B76D8C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20863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DB14B-0B3D-4666-A307-B1E6B1D3FC05}" type="datetimeFigureOut">
              <a:rPr lang="ru-RU" smtClean="0"/>
              <a:pPr/>
              <a:t>06.01.2024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B6ABB-01A9-4DF5-89B3-1F167B76D8C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4680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DB14B-0B3D-4666-A307-B1E6B1D3FC05}" type="datetimeFigureOut">
              <a:rPr lang="ru-RU" smtClean="0"/>
              <a:pPr/>
              <a:t>06.01.2024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B6ABB-01A9-4DF5-89B3-1F167B76D8C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07816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DB14B-0B3D-4666-A307-B1E6B1D3FC05}" type="datetimeFigureOut">
              <a:rPr lang="ru-RU" smtClean="0"/>
              <a:pPr/>
              <a:t>06.01.2024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B6ABB-01A9-4DF5-89B3-1F167B76D8C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46228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DB14B-0B3D-4666-A307-B1E6B1D3FC05}" type="datetimeFigureOut">
              <a:rPr lang="ru-RU" smtClean="0"/>
              <a:pPr/>
              <a:t>06.01.2024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B6ABB-01A9-4DF5-89B3-1F167B76D8C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67303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DB14B-0B3D-4666-A307-B1E6B1D3FC05}" type="datetimeFigureOut">
              <a:rPr lang="ru-RU" smtClean="0"/>
              <a:pPr/>
              <a:t>06.01.2024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B6ABB-01A9-4DF5-89B3-1F167B76D8C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62788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DB14B-0B3D-4666-A307-B1E6B1D3FC05}" type="datetimeFigureOut">
              <a:rPr lang="ru-RU" smtClean="0"/>
              <a:pPr/>
              <a:t>06.01.2024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B6ABB-01A9-4DF5-89B3-1F167B76D8C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82781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DB14B-0B3D-4666-A307-B1E6B1D3FC05}" type="datetimeFigureOut">
              <a:rPr lang="ru-RU" smtClean="0"/>
              <a:pPr/>
              <a:t>06.01.2024</a:t>
            </a:fld>
            <a:endParaRPr lang="ru-RU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B6ABB-01A9-4DF5-89B3-1F167B76D8C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27755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DB14B-0B3D-4666-A307-B1E6B1D3FC05}" type="datetimeFigureOut">
              <a:rPr lang="ru-RU" smtClean="0"/>
              <a:pPr/>
              <a:t>06.01.2024</a:t>
            </a:fld>
            <a:endParaRPr lang="ru-RU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B6ABB-01A9-4DF5-89B3-1F167B76D8C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35797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DB14B-0B3D-4666-A307-B1E6B1D3FC05}" type="datetimeFigureOut">
              <a:rPr lang="ru-RU" smtClean="0"/>
              <a:pPr/>
              <a:t>06.01.2024</a:t>
            </a:fld>
            <a:endParaRPr lang="ru-RU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B6ABB-01A9-4DF5-89B3-1F167B76D8C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3799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DB14B-0B3D-4666-A307-B1E6B1D3FC05}" type="datetimeFigureOut">
              <a:rPr lang="ru-RU" smtClean="0"/>
              <a:pPr/>
              <a:t>06.01.2024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B6ABB-01A9-4DF5-89B3-1F167B76D8C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55608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855DB14B-0B3D-4666-A307-B1E6B1D3FC05}" type="datetimeFigureOut">
              <a:rPr lang="ru-RU" smtClean="0"/>
              <a:pPr/>
              <a:t>06.01.2024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5B6ABB-01A9-4DF5-89B3-1F167B76D8C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46345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  <p:sldLayoutId id="2147483742" r:id="rId12"/>
    <p:sldLayoutId id="2147483743" r:id="rId13"/>
    <p:sldLayoutId id="2147483744" r:id="rId14"/>
    <p:sldLayoutId id="2147483745" r:id="rId15"/>
    <p:sldLayoutId id="2147483746" r:id="rId16"/>
    <p:sldLayoutId id="214748374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40.jpe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Relationship Id="rId9" Type="http://schemas.openxmlformats.org/officeDocument/2006/relationships/image" Target="../media/image6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9.jpe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92.png"/><Relationship Id="rId4" Type="http://schemas.openxmlformats.org/officeDocument/2006/relationships/image" Target="../media/image9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7.png"/><Relationship Id="rId4" Type="http://schemas.openxmlformats.org/officeDocument/2006/relationships/image" Target="../media/image9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Relationship Id="rId5" Type="http://schemas.microsoft.com/office/2007/relationships/hdphoto" Target="../media/hdphoto5.wdp"/><Relationship Id="rId4" Type="http://schemas.openxmlformats.org/officeDocument/2006/relationships/image" Target="../media/image10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8.png"/><Relationship Id="rId5" Type="http://schemas.openxmlformats.org/officeDocument/2006/relationships/image" Target="../media/image117.png"/><Relationship Id="rId4" Type="http://schemas.openxmlformats.org/officeDocument/2006/relationships/image" Target="../media/image7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547814" y="2606040"/>
            <a:ext cx="9258300" cy="22983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1323602" y="647700"/>
            <a:ext cx="8825658" cy="1781175"/>
          </a:xfrm>
        </p:spPr>
        <p:txBody>
          <a:bodyPr/>
          <a:lstStyle/>
          <a:p>
            <a:pPr algn="ctr"/>
            <a:r>
              <a:rPr lang="ru-RU" sz="4800" b="1" dirty="0" smtClean="0">
                <a:solidFill>
                  <a:srgbClr val="FFFF00"/>
                </a:solidFill>
              </a:rPr>
              <a:t>Ярмарка педагогических    идей  в средней школе</a:t>
            </a:r>
            <a:endParaRPr lang="ru-RU" sz="4800" b="1" dirty="0">
              <a:solidFill>
                <a:srgbClr val="FFFF00"/>
              </a:solidFill>
            </a:endParaRPr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>
          <a:xfrm>
            <a:off x="1552201" y="2905125"/>
            <a:ext cx="9163423" cy="1943100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Методика подготовки и </a:t>
            </a:r>
            <a:r>
              <a:rPr lang="ru-RU" sz="2800" b="1" dirty="0" smtClean="0">
                <a:solidFill>
                  <a:schemeClr val="tx1"/>
                </a:solidFill>
              </a:rPr>
              <a:t>проведения</a:t>
            </a:r>
          </a:p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 </a:t>
            </a:r>
            <a:r>
              <a:rPr lang="ru-RU" sz="2800" b="1" dirty="0">
                <a:solidFill>
                  <a:schemeClr val="tx1"/>
                </a:solidFill>
              </a:rPr>
              <a:t>предметной недели </a:t>
            </a:r>
            <a:r>
              <a:rPr lang="ru-RU" sz="2800" b="1" dirty="0" smtClean="0">
                <a:solidFill>
                  <a:schemeClr val="tx1"/>
                </a:solidFill>
              </a:rPr>
              <a:t> прикладных наук</a:t>
            </a:r>
          </a:p>
          <a:p>
            <a:pPr algn="ctr"/>
            <a:r>
              <a:rPr lang="ru-RU" sz="2800" b="1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1900" b="1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в МКОУ «СШ №1 Г. Жирновска» </a:t>
            </a:r>
          </a:p>
          <a:p>
            <a:pPr algn="ctr"/>
            <a:r>
              <a:rPr lang="ru-RU" sz="1900" b="1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Волгоградской области</a:t>
            </a:r>
            <a:endParaRPr lang="ru-RU" sz="1900" dirty="0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042160" y="5303520"/>
            <a:ext cx="8199120" cy="86868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smtClean="0">
                <a:solidFill>
                  <a:srgbClr val="FF0000"/>
                </a:solidFill>
              </a:rPr>
              <a:t>Автор- </a:t>
            </a:r>
            <a:r>
              <a:rPr lang="ru-RU" sz="2000" b="1" dirty="0" smtClean="0">
                <a:solidFill>
                  <a:srgbClr val="FF0000"/>
                </a:solidFill>
              </a:rPr>
              <a:t>Калганова Ирина Юрьевна, </a:t>
            </a:r>
          </a:p>
          <a:p>
            <a:pPr algn="ctr"/>
            <a:r>
              <a:rPr lang="ru-RU" sz="2000" b="1" dirty="0" smtClean="0">
                <a:solidFill>
                  <a:srgbClr val="FF0000"/>
                </a:solidFill>
              </a:rPr>
              <a:t>руководитель МО учителей предметов прикладных наук</a:t>
            </a:r>
            <a:endParaRPr lang="ru-RU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4076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559065" y="5534774"/>
            <a:ext cx="3447129" cy="7347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/>
              <a:t>ВЫСТАВКИ</a:t>
            </a:r>
            <a:endParaRPr lang="ru-RU" sz="2000" b="1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1002" y="555172"/>
            <a:ext cx="11707160" cy="394550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065" y="374617"/>
            <a:ext cx="10968906" cy="61700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" t="-690" r="-613" b="5058"/>
          <a:stretch/>
        </p:blipFill>
        <p:spPr>
          <a:xfrm>
            <a:off x="559065" y="374616"/>
            <a:ext cx="4774935" cy="60884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96050" y="374616"/>
            <a:ext cx="4548653" cy="62619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11977" y="193874"/>
            <a:ext cx="8368146" cy="666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616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75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75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375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2321" y="462943"/>
            <a:ext cx="4695269" cy="613996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17441" t="6416" r="11415" b="3340"/>
          <a:stretch/>
        </p:blipFill>
        <p:spPr>
          <a:xfrm>
            <a:off x="369276" y="492368"/>
            <a:ext cx="6435970" cy="612286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5343" y="224155"/>
            <a:ext cx="7693779" cy="639108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2201" y="224155"/>
            <a:ext cx="4267570" cy="327383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3588" y="3317668"/>
            <a:ext cx="4212701" cy="3231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964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9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855" y="843760"/>
            <a:ext cx="10741572" cy="50842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8" t="5589" r="42447" b="294"/>
          <a:stretch/>
        </p:blipFill>
        <p:spPr>
          <a:xfrm>
            <a:off x="614855" y="440792"/>
            <a:ext cx="4443663" cy="56789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8216" y="304068"/>
            <a:ext cx="4438243" cy="581562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0" t="8325"/>
          <a:stretch/>
        </p:blipFill>
        <p:spPr>
          <a:xfrm>
            <a:off x="7619425" y="632519"/>
            <a:ext cx="3698833" cy="5295452"/>
          </a:xfrm>
          <a:prstGeom prst="rect">
            <a:avLst/>
          </a:prstGeom>
          <a:ln w="76200">
            <a:solidFill>
              <a:schemeClr val="accent1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9604" y="3115598"/>
            <a:ext cx="4645572" cy="3484179"/>
          </a:xfrm>
          <a:prstGeom prst="rect">
            <a:avLst/>
          </a:prstGeom>
          <a:ln w="7620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2748868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75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75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34029" y="467939"/>
            <a:ext cx="11054407" cy="13928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/>
              <a:t>Персональные выставки талантливых учащихся</a:t>
            </a:r>
            <a:endParaRPr lang="ru-RU" sz="32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t="5351" r="9389" b="6202"/>
          <a:stretch/>
        </p:blipFill>
        <p:spPr>
          <a:xfrm>
            <a:off x="6263775" y="0"/>
            <a:ext cx="4876800" cy="692902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4" t="3712" r="5587" b="1213"/>
          <a:stretch/>
        </p:blipFill>
        <p:spPr>
          <a:xfrm>
            <a:off x="152968" y="0"/>
            <a:ext cx="4822902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968" y="0"/>
            <a:ext cx="11641688" cy="67869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/>
          <a:srcRect l="11974" t="3759" r="13027" b="3609"/>
          <a:stretch/>
        </p:blipFill>
        <p:spPr>
          <a:xfrm>
            <a:off x="1529266" y="71028"/>
            <a:ext cx="8973296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70171" y="-42925"/>
            <a:ext cx="9281787" cy="7085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684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75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4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4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25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85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06" t="20716" b="19002"/>
          <a:stretch/>
        </p:blipFill>
        <p:spPr>
          <a:xfrm>
            <a:off x="737362" y="396071"/>
            <a:ext cx="8056428" cy="61327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7634156" y="5758838"/>
            <a:ext cx="3995059" cy="7700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/>
              <a:t>ТВОРЧЕСКИЕ РАБОТЫ УЧИТЕЛЕЙ</a:t>
            </a:r>
            <a:endParaRPr lang="ru-RU" sz="20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85" b="3678"/>
          <a:stretch/>
        </p:blipFill>
        <p:spPr>
          <a:xfrm>
            <a:off x="4765576" y="396070"/>
            <a:ext cx="6801197" cy="61327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23" t="6207" r="20977" b="4368"/>
          <a:stretch/>
        </p:blipFill>
        <p:spPr>
          <a:xfrm>
            <a:off x="1140529" y="396068"/>
            <a:ext cx="5486400" cy="61327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12037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7846" y="572814"/>
            <a:ext cx="3790885" cy="48634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03" y="327598"/>
            <a:ext cx="6501017" cy="51086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499303" y="5758739"/>
            <a:ext cx="11418375" cy="5613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888981" y="5758739"/>
            <a:ext cx="1102869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/>
              <a:t>«ПОДВОДНЫЙ МИР» -НЕОБЫКНОВЕННЫЙ УРОК  РИСОВАНИЯ СПОСОБОМ « ГРАТТАЖ»</a:t>
            </a:r>
            <a:endParaRPr lang="ru-RU" sz="2000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2836" y="327598"/>
            <a:ext cx="5435895" cy="51086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19"/>
          <a:stretch/>
        </p:blipFill>
        <p:spPr>
          <a:xfrm>
            <a:off x="475418" y="327597"/>
            <a:ext cx="5571304" cy="51086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9" t="11305" r="9275" b="10144"/>
          <a:stretch/>
        </p:blipFill>
        <p:spPr>
          <a:xfrm>
            <a:off x="4374716" y="318134"/>
            <a:ext cx="7195539" cy="51180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03" y="327596"/>
            <a:ext cx="6923817" cy="51086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749068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5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25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25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25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875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609600" y="5633546"/>
            <a:ext cx="5810250" cy="8303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  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948969" y="5633546"/>
            <a:ext cx="51315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ОТКРЫТЫЙ УРОК </a:t>
            </a:r>
          </a:p>
          <a:p>
            <a:pPr algn="ctr"/>
            <a:r>
              <a:rPr lang="ru-RU" sz="2000" b="1" dirty="0" smtClean="0"/>
              <a:t>«РОСПИСЬ В ТЕХНИКЕ «БАТИК»</a:t>
            </a:r>
            <a:endParaRPr lang="ru-RU" sz="20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322" y="97821"/>
            <a:ext cx="8795657" cy="65967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693" y="48834"/>
            <a:ext cx="8926286" cy="66947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775" y="146888"/>
            <a:ext cx="8828204" cy="66211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205" y="97821"/>
            <a:ext cx="5002474" cy="66292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283" y="109138"/>
            <a:ext cx="4930579" cy="65741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87" b="19081"/>
          <a:stretch/>
        </p:blipFill>
        <p:spPr>
          <a:xfrm>
            <a:off x="29622" y="105751"/>
            <a:ext cx="6614544" cy="6670300"/>
          </a:xfrm>
          <a:prstGeom prst="rect">
            <a:avLst/>
          </a:prstGeom>
          <a:ln w="76200">
            <a:solidFill>
              <a:schemeClr val="accent2"/>
            </a:solidFill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55" b="15402"/>
          <a:stretch/>
        </p:blipFill>
        <p:spPr>
          <a:xfrm rot="16200000">
            <a:off x="5565033" y="56275"/>
            <a:ext cx="6629508" cy="6624427"/>
          </a:xfrm>
          <a:prstGeom prst="rect">
            <a:avLst/>
          </a:prstGeom>
          <a:ln w="76200"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978138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8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100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35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3783" y="365103"/>
            <a:ext cx="3901843" cy="60343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655656" y="5804399"/>
            <a:ext cx="4412343" cy="5950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УРОК «ВОЛШЕБНАЯ МОНОТИПИЯ»</a:t>
            </a:r>
            <a:endParaRPr lang="ru-RU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254" y="368387"/>
            <a:ext cx="7270894" cy="60310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254" y="365103"/>
            <a:ext cx="4525787" cy="60343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23041" y="365104"/>
            <a:ext cx="5069104" cy="606702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38676" y="172353"/>
            <a:ext cx="5761125" cy="6419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079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5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3784" y="112685"/>
            <a:ext cx="7383306" cy="9301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/>
              <a:t>УРОК « КОНСТРУИРОВАНИЕ ДЕТСКОЙ ПЛОЩАДКИ»</a:t>
            </a:r>
            <a:endParaRPr lang="ru-RU" sz="20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2" t="10345" r="1532" b="-460"/>
          <a:stretch/>
        </p:blipFill>
        <p:spPr>
          <a:xfrm>
            <a:off x="634816" y="1229710"/>
            <a:ext cx="4063308" cy="50922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6729" y="1786155"/>
            <a:ext cx="5980694" cy="453581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7919" y="671785"/>
            <a:ext cx="4237640" cy="56501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501205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9840" y="1127761"/>
            <a:ext cx="6136639" cy="460248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840" y="68581"/>
            <a:ext cx="8961119" cy="672084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631" y="68581"/>
            <a:ext cx="9015535" cy="683595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9721516" y="1636295"/>
            <a:ext cx="1925052" cy="24223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ЗАВЕРШЕНИЕ ТВОРЧЕСКИХ ПРОЕКТОВ НА ИТОГОВОМ УРОКЕ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0319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5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0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5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975" y="318759"/>
            <a:ext cx="6679982" cy="5009986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808434" y="2369822"/>
            <a:ext cx="3051851" cy="3747714"/>
          </a:xfrm>
          <a:prstGeom prst="rect">
            <a:avLst/>
          </a:prstGeom>
        </p:spPr>
      </p:pic>
      <p:sp>
        <p:nvSpPr>
          <p:cNvPr id="10" name="AutoShape 2" descr="книга, контур, обложка книг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1353880" y="5596759"/>
            <a:ext cx="6679982" cy="97746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ПРЕДМЕТНАЯ НЕДЕЛЯ</a:t>
            </a:r>
            <a:endParaRPr 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114801" y="457966"/>
            <a:ext cx="7614745" cy="81980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МНОГОПЛАНОВОСТЬ И РАЗНООБРАЗИЕ  ВИДОВ ДЕЯТЕЛЬНОСТИ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114801" y="1382343"/>
            <a:ext cx="4824247" cy="72521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ТВОРЧЕСКИЙ ХАРАКТЕР ДЕЯТЕЛЬНОСТИ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134398" y="2257056"/>
            <a:ext cx="4520871" cy="80231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ОПТИМАЛЬНЫЙ УРОВЕНЬ ТРУДНОСТИ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134398" y="3295555"/>
            <a:ext cx="3278057" cy="72521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ДОЛЖНАЯ МОТИВАЦИЯ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134398" y="4243679"/>
            <a:ext cx="4520871" cy="1085066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>
                <a:solidFill>
                  <a:schemeClr val="bg1"/>
                </a:solidFill>
              </a:rPr>
              <a:t>   ПОЛОЖИТЕЛЬНЫЙ 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   ЭМОЦИОНАЛЬНЫЙ   НАСТРОЙ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4930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769" y="338504"/>
            <a:ext cx="8317522" cy="62381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22028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t="4853" r="1213" b="2022"/>
          <a:stretch/>
        </p:blipFill>
        <p:spPr>
          <a:xfrm>
            <a:off x="819807" y="331076"/>
            <a:ext cx="8986345" cy="6353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985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691" y="241788"/>
            <a:ext cx="8610599" cy="645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986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964323" y="5407572"/>
            <a:ext cx="4661340" cy="11666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Конкурс «Рукодельница»</a:t>
            </a:r>
            <a:endParaRPr lang="ru-RU" sz="2400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904" y="346841"/>
            <a:ext cx="7049096" cy="62273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4993" y="346841"/>
            <a:ext cx="7610764" cy="61592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12"/>
          <a:stretch/>
        </p:blipFill>
        <p:spPr>
          <a:xfrm>
            <a:off x="6180082" y="346841"/>
            <a:ext cx="5591503" cy="61592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01356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75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25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723" y="316879"/>
            <a:ext cx="7096573" cy="414961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3593" y="3040815"/>
            <a:ext cx="6115408" cy="358581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0407" y="316879"/>
            <a:ext cx="5566899" cy="422254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44361" y="2981988"/>
            <a:ext cx="4249280" cy="29690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475019" y="5574323"/>
            <a:ext cx="3444702" cy="68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/>
              <a:t>ЧЕРТЕЖНЫЕ БАТАЛИИ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708609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51793" y="5628290"/>
            <a:ext cx="5675587" cy="9301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«Занимательное  черчение»</a:t>
            </a:r>
            <a:endParaRPr lang="ru-RU" sz="24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26" t="14253" r="20805" b="19311"/>
          <a:stretch/>
        </p:blipFill>
        <p:spPr>
          <a:xfrm>
            <a:off x="551793" y="769695"/>
            <a:ext cx="6132787" cy="45562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95" r="8046"/>
          <a:stretch/>
        </p:blipFill>
        <p:spPr>
          <a:xfrm>
            <a:off x="4123930" y="769695"/>
            <a:ext cx="7578093" cy="56125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9" b="8505"/>
          <a:stretch/>
        </p:blipFill>
        <p:spPr>
          <a:xfrm>
            <a:off x="551793" y="1479384"/>
            <a:ext cx="6742385" cy="49909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62744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766" y="577412"/>
            <a:ext cx="5487714" cy="41157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315310" y="5661791"/>
            <a:ext cx="11351171" cy="8040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/>
              <a:t>Тестирование- современный вид проверки учебного материала в игровой форме </a:t>
            </a:r>
            <a:endParaRPr lang="ru-RU" sz="20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57" y="577412"/>
            <a:ext cx="5439103" cy="40793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495" y="235494"/>
            <a:ext cx="7235063" cy="54262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35440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070" y="208741"/>
            <a:ext cx="8347147" cy="626592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3221" y="248085"/>
            <a:ext cx="8302108" cy="6226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738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372" y="255024"/>
            <a:ext cx="8156028" cy="61170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178" y="389027"/>
            <a:ext cx="6808223" cy="51061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3610745" y="520262"/>
            <a:ext cx="7173311" cy="8198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/>
              <a:t>Игра для старших классов  «Что? Где? Когда?»</a:t>
            </a:r>
            <a:endParaRPr lang="ru-RU" sz="2000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9178" y="5629198"/>
            <a:ext cx="8153252" cy="963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627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25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66433" y="5321024"/>
            <a:ext cx="8484676" cy="118427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ТЕМА  ИГРЫ «ЗНАТОКИ НАРОДНОГО ИСКУССТВА И  НАРОДНОГО ТВОРЧЕСТВА</a:t>
            </a:r>
            <a:r>
              <a:rPr lang="ru-RU" dirty="0" smtClean="0"/>
              <a:t>»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630" y="482847"/>
            <a:ext cx="4572638" cy="342947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903" y="219978"/>
            <a:ext cx="6801394" cy="51010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6125" y="2925035"/>
            <a:ext cx="4649238" cy="3383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801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10735" r="11928" b="27192"/>
          <a:stretch/>
        </p:blipFill>
        <p:spPr>
          <a:xfrm>
            <a:off x="1592315" y="390194"/>
            <a:ext cx="8371491" cy="588448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944880" y="5486400"/>
            <a:ext cx="4419600" cy="9601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 МКОУ «СШ №1 Г. Жирновска» </a:t>
            </a:r>
          </a:p>
          <a:p>
            <a:pPr algn="ctr"/>
            <a:r>
              <a:rPr lang="ru-RU" b="1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Волгоградской области</a:t>
            </a:r>
            <a:endParaRPr lang="ru-RU" dirty="0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2737" r="1940"/>
          <a:stretch/>
        </p:blipFill>
        <p:spPr>
          <a:xfrm>
            <a:off x="1580054" y="354284"/>
            <a:ext cx="8371491" cy="5868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39229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3744" t="2809" r="12796" b="-2809"/>
          <a:stretch/>
        </p:blipFill>
        <p:spPr>
          <a:xfrm>
            <a:off x="1013792" y="203896"/>
            <a:ext cx="8602700" cy="64593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67460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0907" y="334108"/>
            <a:ext cx="5455004" cy="40956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545038" y="685800"/>
            <a:ext cx="6260207" cy="7913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ДЕЛОВАЯ ИГРА «КАДРОВЫЙ ВОПРОС»</a:t>
            </a:r>
            <a:endParaRPr lang="ru-RU" sz="24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038" y="2144727"/>
            <a:ext cx="5631700" cy="42281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40167" y="3991708"/>
            <a:ext cx="3459913" cy="2592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422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4" t="1311" r="2228" b="1973"/>
          <a:stretch/>
        </p:blipFill>
        <p:spPr>
          <a:xfrm>
            <a:off x="7033733" y="333561"/>
            <a:ext cx="4572001" cy="6013939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Прямоугольник 1"/>
          <p:cNvSpPr/>
          <p:nvPr/>
        </p:nvSpPr>
        <p:spPr>
          <a:xfrm>
            <a:off x="441435" y="5218387"/>
            <a:ext cx="7725103" cy="11291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 ВСТРЕЧА С ПРЕКРАСНЫМ : </a:t>
            </a:r>
          </a:p>
          <a:p>
            <a:pPr algn="ctr"/>
            <a:r>
              <a:rPr lang="ru-RU" b="1" dirty="0"/>
              <a:t>Концерт школы искусств с участием учащихся нашей школы </a:t>
            </a:r>
          </a:p>
          <a:p>
            <a:pPr algn="ctr"/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435" y="322918"/>
            <a:ext cx="5163760" cy="392616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67463" y="753308"/>
            <a:ext cx="3828620" cy="502963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2570" y="469191"/>
            <a:ext cx="3615241" cy="4749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849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25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98929" y="4865535"/>
            <a:ext cx="2250831" cy="7737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КАРАОКЕ</a:t>
            </a:r>
            <a:endParaRPr lang="ru-RU" sz="24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0700" y="384797"/>
            <a:ext cx="5742930" cy="436511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266092" y="1009358"/>
            <a:ext cx="45719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7027" y="3303208"/>
            <a:ext cx="4192057" cy="321533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478" y="384797"/>
            <a:ext cx="5551222" cy="424651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36636" y="1942972"/>
            <a:ext cx="3090940" cy="4602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020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75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77234" y="1658497"/>
            <a:ext cx="2544417" cy="37172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/>
              <a:t>ЗАНИМАТЕЛЬНЫЙ КВЕСТ  ПРЕДМЕТНОЙ НЕДЕЛИ  ПО МАРШРУТНЫМ ЛИСТАМ </a:t>
            </a:r>
          </a:p>
          <a:p>
            <a:pPr algn="ctr"/>
            <a:r>
              <a:rPr lang="ru-RU" sz="2000" b="1" dirty="0" smtClean="0"/>
              <a:t> НА ПАРАЛЛЕЛИ </a:t>
            </a:r>
            <a:endParaRPr lang="ru-RU" sz="20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2213" y="533695"/>
            <a:ext cx="8084283" cy="606321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7965" y="437322"/>
            <a:ext cx="8212780" cy="6159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235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154957" y="2300289"/>
            <a:ext cx="8674843" cy="3334342"/>
          </a:xfrm>
        </p:spPr>
        <p:txBody>
          <a:bodyPr/>
          <a:lstStyle/>
          <a:p>
            <a:r>
              <a:rPr lang="ru-RU" dirty="0" smtClean="0"/>
              <a:t> </a:t>
            </a:r>
            <a:r>
              <a:rPr lang="ru-RU" dirty="0"/>
              <a:t>После праздника приходят будни, но интерес к предмету остается и его надо закреплять ежедневной работой и на уроках и после уроков.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1512143" y="819743"/>
            <a:ext cx="8825658" cy="860400"/>
          </a:xfrm>
        </p:spPr>
        <p:txBody>
          <a:bodyPr/>
          <a:lstStyle/>
          <a:p>
            <a:r>
              <a:rPr lang="ru-RU" dirty="0" smtClean="0"/>
              <a:t>И в заключении…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36609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558" y="126124"/>
            <a:ext cx="11068978" cy="6731876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</p:pic>
      <p:sp>
        <p:nvSpPr>
          <p:cNvPr id="5" name="TextBox 4"/>
          <p:cNvSpPr txBox="1"/>
          <p:nvPr/>
        </p:nvSpPr>
        <p:spPr>
          <a:xfrm>
            <a:off x="4130566" y="5801710"/>
            <a:ext cx="5864772" cy="646331"/>
          </a:xfrm>
          <a:prstGeom prst="rect">
            <a:avLst/>
          </a:prstGeom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3600" i="1" dirty="0" smtClean="0">
                <a:solidFill>
                  <a:srgbClr val="00246C"/>
                </a:solidFill>
                <a:latin typeface="Arial Black" panose="020B0A04020102020204" pitchFamily="34" charset="0"/>
              </a:rPr>
              <a:t>В ГОРОД МАСТЕРОВ</a:t>
            </a:r>
            <a:endParaRPr lang="ru-RU" sz="3600" i="1" dirty="0">
              <a:solidFill>
                <a:srgbClr val="00246C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8315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1658007"/>
          </a:xfrm>
        </p:spPr>
        <p:txBody>
          <a:bodyPr/>
          <a:lstStyle/>
          <a:p>
            <a:pPr algn="ctr"/>
            <a:r>
              <a:rPr lang="ru-RU" sz="5400" dirty="0"/>
              <a:t>МАРШРУТНЫЙ ЛИСТ 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3027111"/>
              </p:ext>
            </p:extLst>
          </p:nvPr>
        </p:nvGraphicFramePr>
        <p:xfrm>
          <a:off x="2081049" y="3513493"/>
          <a:ext cx="6574626" cy="222743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5746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6347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 smtClean="0">
                          <a:effectLst/>
                        </a:rPr>
                        <a:t>станции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739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УЛИЦА МУЗЫКАЛЬНАЯ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17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</a:rPr>
                        <a:t>ПЕРЕУЛОК ХУДОЖНИКОВ</a:t>
                      </a:r>
                      <a:endParaRPr lang="ru-RU" sz="2000" dirty="0">
                        <a:effectLst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739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СКВЕР БИЗНЕСА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739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БУЛЬВАР ТЕХНОЛОГИЧЕСКИЙ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08822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3420" y="5706460"/>
            <a:ext cx="3121573" cy="867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/>
              <a:t>КОНКУРСЫ</a:t>
            </a:r>
            <a:endParaRPr lang="ru-RU" sz="20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8028" y="431997"/>
            <a:ext cx="6490457" cy="486784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5666" y="325579"/>
            <a:ext cx="6632347" cy="497426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09681" y="1714260"/>
            <a:ext cx="6879340" cy="515950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09681" y="1714260"/>
            <a:ext cx="4572638" cy="3429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731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900853" y="1564729"/>
            <a:ext cx="8923283" cy="41955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51283" y="561648"/>
            <a:ext cx="4288220" cy="626679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ЦЕЛИ  И ЗАДАЧИ:</a:t>
            </a:r>
            <a:endParaRPr lang="ru-RU" b="1" dirty="0"/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27" r="17127"/>
          <a:stretch>
            <a:fillRect/>
          </a:stretch>
        </p:blipFill>
        <p:spPr>
          <a:xfrm flipH="1">
            <a:off x="930166" y="1188327"/>
            <a:ext cx="1620838" cy="4572000"/>
          </a:xfrm>
          <a:ln w="76200">
            <a:solidFill>
              <a:schemeClr val="accent1"/>
            </a:solidFill>
          </a:ln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141278" y="1860331"/>
            <a:ext cx="8883870" cy="4016268"/>
          </a:xfrm>
        </p:spPr>
        <p:txBody>
          <a:bodyPr>
            <a:normAutofit/>
          </a:bodyPr>
          <a:lstStyle/>
          <a:p>
            <a:r>
              <a:rPr lang="ru-RU" sz="2400" b="1" dirty="0" smtClean="0"/>
              <a:t>1. Развитие личностных качеств обучающихся и активизация их  мыслительной деятельности</a:t>
            </a:r>
          </a:p>
          <a:p>
            <a:r>
              <a:rPr lang="ru-RU" sz="2400" b="1" dirty="0" smtClean="0"/>
              <a:t> 2. Выявление одаренных школьников, поддержка и развитие </a:t>
            </a:r>
            <a:r>
              <a:rPr lang="ru-RU" sz="2400" b="1" dirty="0"/>
              <a:t>творческих </a:t>
            </a:r>
            <a:r>
              <a:rPr lang="ru-RU" sz="2400" b="1" dirty="0" smtClean="0"/>
              <a:t>способностей, а также </a:t>
            </a:r>
            <a:r>
              <a:rPr lang="ru-RU" sz="2400" b="1" dirty="0"/>
              <a:t>интереса к учебным предметам прикладного цикла</a:t>
            </a:r>
            <a:r>
              <a:rPr lang="ru-RU" sz="2400" b="1" dirty="0" smtClean="0"/>
              <a:t>;</a:t>
            </a:r>
          </a:p>
          <a:p>
            <a:r>
              <a:rPr lang="ru-RU" sz="2400" b="1" dirty="0" smtClean="0"/>
              <a:t>3.  Воспитание трудолюбия, настойчивости, веры в свои силы  и возможности проявить </a:t>
            </a:r>
            <a:r>
              <a:rPr lang="ru-RU" sz="2400" b="1" dirty="0"/>
              <a:t>себя , </a:t>
            </a:r>
            <a:r>
              <a:rPr lang="ru-RU" sz="2400" b="1" dirty="0" smtClean="0"/>
              <a:t>расширить и углубить </a:t>
            </a:r>
            <a:r>
              <a:rPr lang="ru-RU" sz="2400" b="1" dirty="0"/>
              <a:t>и </a:t>
            </a:r>
            <a:r>
              <a:rPr lang="ru-RU" sz="2400" b="1" dirty="0" smtClean="0"/>
              <a:t>знания во внеурочном формате.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787403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951" y="272311"/>
            <a:ext cx="4436012" cy="62230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2" y="725214"/>
            <a:ext cx="3532262" cy="395726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15951" t="30838" r="12708"/>
          <a:stretch/>
        </p:blipFill>
        <p:spPr>
          <a:xfrm>
            <a:off x="9618133" y="127000"/>
            <a:ext cx="2032000" cy="63683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21050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3034" y="472964"/>
            <a:ext cx="7798675" cy="584900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0200290" y="567559"/>
            <a:ext cx="1513489" cy="7882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2008-2009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1277" y="-28916"/>
            <a:ext cx="12333277" cy="693784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41277" y="-79468"/>
            <a:ext cx="12333275" cy="693746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1274" y="-79468"/>
            <a:ext cx="12333274" cy="693746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41279" y="-63064"/>
            <a:ext cx="12304113" cy="692106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41281" y="-63064"/>
            <a:ext cx="12333281" cy="6937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863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38" y="693681"/>
            <a:ext cx="8904398" cy="5538281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59420" y="3042745"/>
            <a:ext cx="6842235" cy="2443655"/>
          </a:xfrm>
        </p:spPr>
        <p:txBody>
          <a:bodyPr/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/>
            </a:r>
            <a:br>
              <a:rPr lang="ru-RU" sz="3200" b="1" dirty="0" smtClean="0">
                <a:solidFill>
                  <a:srgbClr val="FF0000"/>
                </a:solidFill>
              </a:rPr>
            </a:br>
            <a:r>
              <a:rPr lang="ru-RU" sz="4000" b="1" dirty="0" smtClean="0">
                <a:solidFill>
                  <a:srgbClr val="FF0000"/>
                </a:solidFill>
              </a:rPr>
              <a:t>ФОРМЫ  ОРГАНИЗАЦИИ  ПРЕДМЕТНЫХ  НЕДЕЛЬ</a:t>
            </a:r>
            <a:endParaRPr lang="ru-RU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2602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r="3534" b="4360"/>
          <a:stretch/>
        </p:blipFill>
        <p:spPr>
          <a:xfrm>
            <a:off x="910858" y="332299"/>
            <a:ext cx="8259268" cy="614143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0859" y="332299"/>
            <a:ext cx="8259268" cy="614143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7281" y="332299"/>
            <a:ext cx="8072846" cy="605463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0857" y="332298"/>
            <a:ext cx="8259269" cy="6194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611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0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554299" y="5608361"/>
            <a:ext cx="4209393" cy="7533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/>
              <a:t>СТЕНГАЗЕТЫ</a:t>
            </a:r>
            <a:endParaRPr lang="ru-RU" sz="2000" b="1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008"/>
          <a:stretch/>
        </p:blipFill>
        <p:spPr>
          <a:xfrm>
            <a:off x="554299" y="512129"/>
            <a:ext cx="10972800" cy="47520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483"/>
          <a:stretch/>
        </p:blipFill>
        <p:spPr>
          <a:xfrm>
            <a:off x="1518091" y="512129"/>
            <a:ext cx="9144000" cy="58647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7" t="5954" r="952" b="1428"/>
          <a:stretch/>
        </p:blipFill>
        <p:spPr>
          <a:xfrm>
            <a:off x="2167964" y="335624"/>
            <a:ext cx="8784772" cy="63518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0659" y="309022"/>
            <a:ext cx="8504556" cy="63784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68" r="6321" b="12874"/>
          <a:stretch/>
        </p:blipFill>
        <p:spPr>
          <a:xfrm>
            <a:off x="1296823" y="268607"/>
            <a:ext cx="9586536" cy="63518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36552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8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1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">
  <a:themeElements>
    <a:clrScheme name="Ион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Ион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3454</TotalTime>
  <Words>316</Words>
  <Application>Microsoft Office PowerPoint</Application>
  <PresentationFormat>Широкоэкранный</PresentationFormat>
  <Paragraphs>71</Paragraphs>
  <Slides>38</Slides>
  <Notes>14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45" baseType="lpstr">
      <vt:lpstr>Arial</vt:lpstr>
      <vt:lpstr>Arial Black</vt:lpstr>
      <vt:lpstr>Calibri</vt:lpstr>
      <vt:lpstr>Century Gothic</vt:lpstr>
      <vt:lpstr>Times New Roman</vt:lpstr>
      <vt:lpstr>Wingdings 3</vt:lpstr>
      <vt:lpstr>Ион</vt:lpstr>
      <vt:lpstr>Ярмарка педагогических    идей  в средней школе</vt:lpstr>
      <vt:lpstr>Презентация PowerPoint</vt:lpstr>
      <vt:lpstr>Презентация PowerPoint</vt:lpstr>
      <vt:lpstr>ЦЕЛИ  И ЗАДАЧИ:</vt:lpstr>
      <vt:lpstr>Презентация PowerPoint</vt:lpstr>
      <vt:lpstr>Презентация PowerPoint</vt:lpstr>
      <vt:lpstr> ФОРМЫ  ОРГАНИЗАЦИИ  ПРЕДМЕТНЫХ  НЕДЕЛЬ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После праздника приходят будни, но интерес к предмету остается и его надо закреплять ежедневной работой и на уроках и после уроков.</vt:lpstr>
      <vt:lpstr>Презентация PowerPoint</vt:lpstr>
      <vt:lpstr>МАРШРУТНЫЙ ЛИСТ 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Ярмарка педагогических и  идей  в средней школе</dc:title>
  <dc:creator>Irina</dc:creator>
  <cp:lastModifiedBy>Светлана Волченко</cp:lastModifiedBy>
  <cp:revision>135</cp:revision>
  <dcterms:created xsi:type="dcterms:W3CDTF">2021-03-02T08:36:50Z</dcterms:created>
  <dcterms:modified xsi:type="dcterms:W3CDTF">2024-01-06T11:37:01Z</dcterms:modified>
</cp:coreProperties>
</file>