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2" r:id="rId2"/>
    <p:sldId id="259" r:id="rId3"/>
    <p:sldId id="286" r:id="rId4"/>
    <p:sldId id="260" r:id="rId5"/>
    <p:sldId id="281" r:id="rId6"/>
    <p:sldId id="267" r:id="rId7"/>
    <p:sldId id="261" r:id="rId8"/>
    <p:sldId id="264" r:id="rId9"/>
    <p:sldId id="263" r:id="rId10"/>
    <p:sldId id="288" r:id="rId11"/>
    <p:sldId id="291" r:id="rId12"/>
    <p:sldId id="293" r:id="rId13"/>
    <p:sldId id="265" r:id="rId14"/>
    <p:sldId id="295" r:id="rId15"/>
    <p:sldId id="296" r:id="rId16"/>
    <p:sldId id="276" r:id="rId17"/>
    <p:sldId id="301" r:id="rId18"/>
    <p:sldId id="290" r:id="rId19"/>
    <p:sldId id="298" r:id="rId20"/>
    <p:sldId id="297" r:id="rId21"/>
    <p:sldId id="300" r:id="rId22"/>
    <p:sldId id="283" r:id="rId23"/>
    <p:sldId id="299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4E16-E619-4B31-9B94-A865365EAD6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517E6-4BC7-450D-9B23-048BB6C98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7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17E6-4BC7-450D-9B23-048BB6C980C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8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17E6-4BC7-450D-9B23-048BB6C980C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1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" y="0"/>
            <a:ext cx="9144000" cy="685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811940" y="2323177"/>
            <a:ext cx="7632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 музыки и изобразительного искусства  как вид  современной педагогической технологии, развивающей ассоциативно-образное мышление у школьников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093" y="279723"/>
            <a:ext cx="79208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Звучащий цвет </a:t>
            </a:r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</a:t>
            </a:r>
          </a:p>
          <a:p>
            <a:pPr algn="ctr"/>
            <a:r>
              <a:rPr lang="ru-RU" sz="54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               </a:t>
            </a:r>
            <a:r>
              <a:rPr lang="ru-RU" sz="54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зримый звук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5301208"/>
            <a:ext cx="8136904" cy="115212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Мастер-класс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И</a:t>
            </a:r>
            <a:r>
              <a:rPr lang="ru-RU" sz="2000" b="1" dirty="0">
                <a:solidFill>
                  <a:srgbClr val="FFFF00"/>
                </a:solidFill>
              </a:rPr>
              <a:t>. В. Соболевой, учителя музыки и  </a:t>
            </a:r>
            <a:r>
              <a:rPr lang="ru-RU" sz="2000" b="1" dirty="0" err="1">
                <a:solidFill>
                  <a:srgbClr val="FFFF00"/>
                </a:solidFill>
              </a:rPr>
              <a:t>И</a:t>
            </a:r>
            <a:r>
              <a:rPr lang="ru-RU" sz="2000" b="1" dirty="0">
                <a:solidFill>
                  <a:srgbClr val="FFFF00"/>
                </a:solidFill>
              </a:rPr>
              <a:t>. Ю. Калгановой, учителя изобразительного искусства МКОУ «СШ №1 г.  Жирновска» </a:t>
            </a:r>
          </a:p>
        </p:txBody>
      </p:sp>
    </p:spTree>
    <p:extLst>
      <p:ext uri="{BB962C8B-B14F-4D97-AF65-F5344CB8AC3E}">
        <p14:creationId xmlns:p14="http://schemas.microsoft.com/office/powerpoint/2010/main" val="39552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System\Desktop\световая реклама\trading-music-768x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" y="0"/>
            <a:ext cx="9146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947898"/>
            <a:ext cx="6380476" cy="4785357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127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System\Desktop\poligrafiya-sredstvo-vliyaniya-na-dela-i-umy-chelovecheskie-www-ural-o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" y="11160"/>
            <a:ext cx="9144000" cy="6857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683568" y="260648"/>
            <a:ext cx="7776864" cy="13681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Главное выразительное средство живописи  - цвет, его способность вызывать различные чувства, ассоциации, усиливать эмоциональность изображения.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7584" y="2757767"/>
            <a:ext cx="4392488" cy="38164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ln w="11430"/>
                <a:solidFill>
                  <a:schemeClr val="tx1"/>
                </a:solidFill>
              </a:rPr>
              <a:t>«…цвет является средством, которым можно </a:t>
            </a:r>
            <a:r>
              <a:rPr lang="ru-RU" sz="2000" b="1" dirty="0" smtClean="0">
                <a:ln w="11430"/>
                <a:solidFill>
                  <a:schemeClr val="tx1"/>
                </a:solidFill>
              </a:rPr>
              <a:t>непосредственно </a:t>
            </a:r>
            <a:r>
              <a:rPr lang="ru-RU" sz="2000" b="1" dirty="0">
                <a:ln w="11430"/>
                <a:solidFill>
                  <a:schemeClr val="tx1"/>
                </a:solidFill>
              </a:rPr>
              <a:t>влиять на душу. </a:t>
            </a:r>
            <a:r>
              <a:rPr lang="ru-RU" sz="2000" b="1" dirty="0" smtClean="0">
                <a:ln w="11430"/>
                <a:solidFill>
                  <a:schemeClr val="tx1"/>
                </a:solidFill>
              </a:rPr>
              <a:t>Цвет- </a:t>
            </a:r>
            <a:r>
              <a:rPr lang="ru-RU" sz="2000" b="1" dirty="0">
                <a:ln w="11430"/>
                <a:solidFill>
                  <a:schemeClr val="tx1"/>
                </a:solidFill>
              </a:rPr>
              <a:t>это клавиш; глаз-молоточек; </a:t>
            </a:r>
            <a:r>
              <a:rPr lang="ru-RU" sz="2000" b="1" dirty="0" smtClean="0">
                <a:ln w="11430"/>
                <a:solidFill>
                  <a:schemeClr val="tx1"/>
                </a:solidFill>
              </a:rPr>
              <a:t>душа </a:t>
            </a:r>
            <a:r>
              <a:rPr lang="ru-RU" sz="2000" b="1" dirty="0">
                <a:ln w="11430"/>
                <a:solidFill>
                  <a:schemeClr val="tx1"/>
                </a:solidFill>
              </a:rPr>
              <a:t>- многострунный рояль.   </a:t>
            </a:r>
            <a:endParaRPr lang="en-US" sz="2000" b="1" dirty="0">
              <a:ln w="11430"/>
              <a:solidFill>
                <a:schemeClr val="tx1"/>
              </a:solidFill>
            </a:endParaRPr>
          </a:p>
          <a:p>
            <a:r>
              <a:rPr lang="ru-RU" sz="2000" b="1" dirty="0">
                <a:ln w="11430"/>
                <a:solidFill>
                  <a:schemeClr val="tx1"/>
                </a:solidFill>
              </a:rPr>
              <a:t>Художник есть рука, которая </a:t>
            </a:r>
            <a:r>
              <a:rPr lang="ru-RU" sz="2000" b="1" dirty="0" smtClean="0">
                <a:ln w="11430"/>
                <a:solidFill>
                  <a:schemeClr val="tx1"/>
                </a:solidFill>
              </a:rPr>
              <a:t>посредством того </a:t>
            </a:r>
            <a:r>
              <a:rPr lang="ru-RU" sz="2000" b="1" dirty="0">
                <a:ln w="11430"/>
                <a:solidFill>
                  <a:schemeClr val="tx1"/>
                </a:solidFill>
              </a:rPr>
              <a:t>или иного клавиша целесообразно </a:t>
            </a:r>
            <a:r>
              <a:rPr lang="ru-RU" sz="2000" b="1" dirty="0" smtClean="0">
                <a:ln w="11430"/>
                <a:solidFill>
                  <a:schemeClr val="tx1"/>
                </a:solidFill>
              </a:rPr>
              <a:t>приводит </a:t>
            </a:r>
            <a:r>
              <a:rPr lang="ru-RU" sz="2000" b="1" dirty="0">
                <a:ln w="11430"/>
                <a:solidFill>
                  <a:schemeClr val="tx1"/>
                </a:solidFill>
              </a:rPr>
              <a:t>в вибрацию человеческую душу».</a:t>
            </a:r>
          </a:p>
          <a:p>
            <a:pPr algn="ctr"/>
            <a:r>
              <a:rPr lang="ru-RU" i="1" dirty="0">
                <a:ln w="11430"/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</a:t>
            </a:r>
            <a:r>
              <a:rPr lang="ru-RU" b="1" i="1" dirty="0" err="1" smtClean="0">
                <a:ln w="11430"/>
                <a:solidFill>
                  <a:schemeClr val="tx2">
                    <a:lumMod val="50000"/>
                  </a:schemeClr>
                </a:solidFill>
              </a:rPr>
              <a:t>В.В.Кандинский</a:t>
            </a:r>
            <a:endParaRPr lang="en-US" b="1" dirty="0">
              <a:ln w="11430"/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9" y="0"/>
            <a:ext cx="9151709" cy="68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827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6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System\Desktop\222\music-rain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" y="0"/>
            <a:ext cx="910794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149080"/>
            <a:ext cx="56087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Знакомство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 художниками и музыкантами,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обладавшими способностью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 музыкально-цветовой синестезии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System\Videos\zvukclu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684"/>
            <a:ext cx="9144000" cy="687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6" y="0"/>
            <a:ext cx="6949535" cy="521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System\Videos\Без названия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48" y="0"/>
            <a:ext cx="9234943" cy="68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208819"/>
            <a:ext cx="701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Звуковосприятие Кандинского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8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System\Videos\282795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11" y="83923"/>
            <a:ext cx="2880320" cy="45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ystem\Documents\Vassily-Kandinsky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02" y="83923"/>
            <a:ext cx="2849666" cy="455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E:\System\Desktop\222\038 —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07" y="1725745"/>
            <a:ext cx="3111044" cy="41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284" y="3766403"/>
            <a:ext cx="2875984" cy="874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Кандинский Василий Васильевич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7324" y="5023172"/>
            <a:ext cx="3111044" cy="8529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Скрябин Александр Николаевич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66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2062"/>
            <a:ext cx="9148352" cy="68600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2981" y="1484784"/>
            <a:ext cx="8568952" cy="35283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1988840"/>
            <a:ext cx="81917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Фридерик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Шопен «Ноктюрн»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Сергей Прокофьев- «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Монтекки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Капулетти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Томазо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Альбинони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«Адажио»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Грибоедов – «Вальс»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0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System\Documents\IMG_20180214_105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8" b="12917"/>
          <a:stretch/>
        </p:blipFill>
        <p:spPr bwMode="auto">
          <a:xfrm>
            <a:off x="0" y="-11498"/>
            <a:ext cx="9169039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ystem\Documents\тест фото школа\IMG_20180215_1151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8319" r="10302" b="3793"/>
          <a:stretch/>
        </p:blipFill>
        <p:spPr bwMode="auto">
          <a:xfrm>
            <a:off x="-12520" y="-32712"/>
            <a:ext cx="9169039" cy="68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System\Documents\тест фото школа\IMG_20180215_120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65" y="-45693"/>
            <a:ext cx="9225304" cy="6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System\Documents\тест фото школа\IMG_20180214_1057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 b="18750"/>
          <a:stretch/>
        </p:blipFill>
        <p:spPr bwMode="auto">
          <a:xfrm>
            <a:off x="-56266" y="-45693"/>
            <a:ext cx="9130697" cy="6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System\Documents\тест фото школа\IMG_20180214_1057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3" y="3174"/>
            <a:ext cx="9131713" cy="68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System\Documents\тест фото школа\IMG_20180214_1058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8472"/>
          <a:stretch/>
        </p:blipFill>
        <p:spPr bwMode="auto">
          <a:xfrm>
            <a:off x="-57284" y="-45692"/>
            <a:ext cx="9201284" cy="6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System\Documents\тест фото школа\IMG_20180214_1059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8594" r="15313" b="8594"/>
          <a:stretch/>
        </p:blipFill>
        <p:spPr bwMode="auto">
          <a:xfrm>
            <a:off x="-108484" y="-170359"/>
            <a:ext cx="9161160" cy="70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:\System\Documents\тест фото школа\IMG_20180214_1102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84" y="-170359"/>
            <a:ext cx="9346323" cy="70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2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1569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Анализ результатов творческого </a:t>
            </a:r>
            <a:r>
              <a:rPr lang="ru-RU" b="1" dirty="0" err="1" smtClean="0">
                <a:solidFill>
                  <a:srgbClr val="FF0000"/>
                </a:solidFill>
              </a:rPr>
              <a:t>эксперемента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System\Desktop\световая реклама\slide_3[1]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87" y="1124744"/>
            <a:ext cx="678157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System\Desktop\6518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61" y="1102558"/>
            <a:ext cx="6844880" cy="47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System\Desktop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1" y="1124744"/>
            <a:ext cx="725840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System\Desktop\фото Туманова\IMG_1175_6_7_ton_11_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9" y="1124744"/>
            <a:ext cx="7312528" cy="4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ystem\Desktop\222\original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9144000" cy="6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ystem\Documents\тест фото школа\IMG_20180215_120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5146311" cy="68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System\Documents\тест фото школа\IMG_20180215_1209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56" r="22121" b="-156"/>
          <a:stretch/>
        </p:blipFill>
        <p:spPr bwMode="auto">
          <a:xfrm>
            <a:off x="3593307" y="0"/>
            <a:ext cx="5550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System\Music\100_1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" y="24408"/>
            <a:ext cx="9108640" cy="68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System\Music\100_1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" y="1378"/>
            <a:ext cx="9127394" cy="68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System\Music\100_18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96" y="1124744"/>
            <a:ext cx="6369210" cy="45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System\Music\100_18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96" y="1086123"/>
            <a:ext cx="6507381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System\Music\100_18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42" y="1124744"/>
            <a:ext cx="6591518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System\Music\100_18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26" y="1124744"/>
            <a:ext cx="7084634" cy="50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75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75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750" fill="hold"/>
                                        <p:tgtEl>
                                          <p:spTgt spid="4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75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ystem\Desktop\222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" y="0"/>
            <a:ext cx="9139041" cy="68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0305"/>
            <a:ext cx="43318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ВЫВОДЫ</a:t>
            </a:r>
            <a:endParaRPr lang="ru-RU" sz="8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0" y="1484784"/>
            <a:ext cx="8986541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System\Desktop\222\2674758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514"/>
            <a:ext cx="9144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System\Desktop\световая реклама\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0" y="25642"/>
            <a:ext cx="9144000" cy="68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System\Desktop\световая реклама\trading-music-768x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" y="0"/>
            <a:ext cx="9146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System\Desktop\световая реклама\11235-23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5" y="0"/>
            <a:ext cx="9160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System\Desktop\световая реклама\13007-27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95" y="1052736"/>
            <a:ext cx="663027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ystem\Desktop\24323216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86" y="1261593"/>
            <a:ext cx="6296573" cy="42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System\Desktop\im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System\Desktop\web-design-aspen-colorad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" y="32542"/>
            <a:ext cx="9111333" cy="68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6" y="-65133"/>
            <a:ext cx="91440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System\Desktop\svetyasiesa-vivesk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1" y="980728"/>
            <a:ext cx="6822437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E:\System\Desktop\световая реклама\Svetovaya-reklama-v-Tok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3" y="980728"/>
            <a:ext cx="7959183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E:\System\Desktop\световая реклама\Svetovaja_reklama_na_okna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3" y="980728"/>
            <a:ext cx="778061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E:\System\Desktop\световая реклама\1425424367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8553" r="3400" b="16427"/>
          <a:stretch/>
        </p:blipFill>
        <p:spPr bwMode="auto">
          <a:xfrm>
            <a:off x="974383" y="980728"/>
            <a:ext cx="7419631" cy="489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50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1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1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1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2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15" y="3645024"/>
            <a:ext cx="5061503" cy="30710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44616" cy="36004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3060700" cy="41211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63" y="2656553"/>
            <a:ext cx="5501605" cy="134289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143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2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E:\System\Desktop\MvKY6hNox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36" y="1196752"/>
            <a:ext cx="61206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System\Desktop\290494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45" y="1196752"/>
            <a:ext cx="608750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System\Desktop\e31850424bab14e4b946f32979bf7e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02" y="1196753"/>
            <a:ext cx="70255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System\Desktop\7049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48" y="1196752"/>
            <a:ext cx="683585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2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5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2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7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7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27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System\Desktop\196_1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24" y="1160748"/>
            <a:ext cx="680901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ystem\Desktop\pic_21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24" y="1196752"/>
            <a:ext cx="6577789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ystem\Desktop\световая реклама\729_486_560d7aa3b51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86" y="1254408"/>
            <a:ext cx="6699088" cy="4442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E:\System\Desktop\световая реклама\Poyushhie-fontany-OAE-Dub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02" y="953187"/>
            <a:ext cx="6879108" cy="474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25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704" y="188640"/>
            <a:ext cx="91882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Волшебная сила цвета и музыки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5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System\Desktop\световая реклама\slid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24" y="332656"/>
            <a:ext cx="6048672" cy="13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3717031"/>
            <a:ext cx="5616624" cy="12794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Э.К Циолковский писал, что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«…музыка – это могучее орудие в руках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врача, подобное медикаментам»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E:\System\Desktop\световая реклама\slide-5 — копия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72526"/>
            <a:ext cx="6240756" cy="39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9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188</Words>
  <Application>Microsoft Office PowerPoint</Application>
  <PresentationFormat>Экран (4:3)</PresentationFormat>
  <Paragraphs>29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результатов творческого эксперемента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Irina</cp:lastModifiedBy>
  <cp:revision>132</cp:revision>
  <dcterms:created xsi:type="dcterms:W3CDTF">2018-02-15T02:32:32Z</dcterms:created>
  <dcterms:modified xsi:type="dcterms:W3CDTF">2024-01-15T19:08:44Z</dcterms:modified>
</cp:coreProperties>
</file>