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6" r:id="rId3"/>
    <p:sldId id="258" r:id="rId4"/>
    <p:sldId id="259" r:id="rId5"/>
    <p:sldId id="260" r:id="rId6"/>
    <p:sldId id="265" r:id="rId7"/>
    <p:sldId id="261" r:id="rId8"/>
    <p:sldId id="267" r:id="rId9"/>
    <p:sldId id="266" r:id="rId10"/>
    <p:sldId id="262" r:id="rId11"/>
    <p:sldId id="263" r:id="rId12"/>
    <p:sldId id="264" r:id="rId13"/>
    <p:sldId id="268" r:id="rId14"/>
    <p:sldId id="269" r:id="rId15"/>
    <p:sldId id="270" r:id="rId16"/>
    <p:sldId id="272" r:id="rId17"/>
    <p:sldId id="275" r:id="rId18"/>
    <p:sldId id="283" r:id="rId19"/>
    <p:sldId id="274" r:id="rId20"/>
    <p:sldId id="276" r:id="rId21"/>
    <p:sldId id="279" r:id="rId22"/>
    <p:sldId id="278" r:id="rId23"/>
    <p:sldId id="287" r:id="rId24"/>
    <p:sldId id="280" r:id="rId25"/>
    <p:sldId id="281" r:id="rId26"/>
    <p:sldId id="282" r:id="rId27"/>
    <p:sldId id="284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544"/>
    <a:srgbClr val="074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7" autoAdjust="0"/>
    <p:restoredTop sz="94660" autoAdjust="0"/>
  </p:normalViewPr>
  <p:slideViewPr>
    <p:cSldViewPr>
      <p:cViewPr varScale="1">
        <p:scale>
          <a:sx n="71" d="100"/>
          <a:sy n="71" d="100"/>
        </p:scale>
        <p:origin x="127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18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814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43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9348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32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509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03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615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7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7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92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44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0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5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3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654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9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13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42910" y="5286388"/>
            <a:ext cx="7929618" cy="12144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85720" y="500042"/>
            <a:ext cx="8501122" cy="700078"/>
          </a:xfrm>
        </p:spPr>
        <p:txBody>
          <a:bodyPr>
            <a:noAutofit/>
          </a:bodyPr>
          <a:lstStyle/>
          <a:p>
            <a:pPr algn="l"/>
            <a:r>
              <a:rPr lang="tt-RU" sz="2800" dirty="0" smtClean="0">
                <a:solidFill>
                  <a:schemeClr val="tx1"/>
                </a:solidFill>
              </a:rPr>
              <a:t>«Палитра педагогического мастерства»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4282" y="2071678"/>
            <a:ext cx="3429024" cy="1928826"/>
          </a:xfrm>
        </p:spPr>
        <p:txBody>
          <a:bodyPr>
            <a:normAutofit fontScale="92500"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+mj-lt"/>
              </a:rPr>
              <a:t>«Мы рисуем свою семью»</a:t>
            </a:r>
            <a:endParaRPr lang="ru-RU" sz="4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026" name="Picture 2" descr="I:\для презентации\artist-concept-with-girl_23-21480024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643050"/>
            <a:ext cx="4629659" cy="309061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285852" y="285728"/>
            <a:ext cx="6357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МУНИЦИПАЛЬН</a:t>
            </a:r>
            <a:r>
              <a:rPr lang="ru-RU" sz="2800" dirty="0" smtClean="0">
                <a:solidFill>
                  <a:srgbClr val="FFFF00"/>
                </a:solidFill>
                <a:latin typeface="+mj-lt"/>
              </a:rPr>
              <a:t>ый</a:t>
            </a:r>
            <a:r>
              <a:rPr lang="ru-RU" sz="2000" dirty="0" smtClean="0">
                <a:solidFill>
                  <a:srgbClr val="FFFF00"/>
                </a:solidFill>
                <a:latin typeface="+mj-lt"/>
              </a:rPr>
              <a:t>  ФЕСТИВАЛЬ - ПРАКТИКУМ </a:t>
            </a:r>
            <a:endParaRPr lang="ru-RU" sz="2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5357826"/>
            <a:ext cx="7660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КАЛГАНОВА ИРИНА ЮРЬЕВНА,</a:t>
            </a:r>
          </a:p>
          <a:p>
            <a:r>
              <a:rPr lang="ru-RU" sz="2800" dirty="0" smtClean="0">
                <a:latin typeface="+mj-lt"/>
              </a:rPr>
              <a:t> учитель ИЗО    </a:t>
            </a:r>
            <a:r>
              <a:rPr lang="ru-RU" sz="2400" i="1" dirty="0" smtClean="0">
                <a:solidFill>
                  <a:srgbClr val="FFFF00"/>
                </a:solidFill>
                <a:latin typeface="+mj-lt"/>
              </a:rPr>
              <a:t>МКОУ «СШ №1 г. Жирновска»</a:t>
            </a:r>
            <a:endParaRPr lang="ru-RU" sz="2400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4010329" cy="55138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r="11022"/>
          <a:stretch/>
        </p:blipFill>
        <p:spPr>
          <a:xfrm>
            <a:off x="4860032" y="534731"/>
            <a:ext cx="3888432" cy="552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0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340768"/>
            <a:ext cx="4551727" cy="331236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" r="4722" b="2140"/>
          <a:stretch/>
        </p:blipFill>
        <p:spPr>
          <a:xfrm>
            <a:off x="323528" y="620688"/>
            <a:ext cx="3815041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5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 b="1701"/>
          <a:stretch/>
        </p:blipFill>
        <p:spPr>
          <a:xfrm>
            <a:off x="4860032" y="1373899"/>
            <a:ext cx="3690186" cy="5184576"/>
          </a:xfrm>
          <a:prstGeom prst="rect">
            <a:avLst/>
          </a:prstGeom>
          <a:ln>
            <a:solidFill>
              <a:srgbClr val="074544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58937"/>
            <a:ext cx="3649301" cy="52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86" y="1124744"/>
            <a:ext cx="3849113" cy="52921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16296"/>
            <a:ext cx="392798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 r="14089"/>
          <a:stretch/>
        </p:blipFill>
        <p:spPr>
          <a:xfrm>
            <a:off x="395536" y="780781"/>
            <a:ext cx="3888432" cy="5689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" b="1701"/>
          <a:stretch/>
        </p:blipFill>
        <p:spPr>
          <a:xfrm>
            <a:off x="4644008" y="714202"/>
            <a:ext cx="4096809" cy="57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2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76065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Еще один урок в этом блоке  ближе всего подводит</a:t>
            </a:r>
          </a:p>
          <a:p>
            <a:r>
              <a:rPr lang="ru-RU" dirty="0" smtClean="0"/>
              <a:t> обучающегося к нравственным ценностям – духовной красоте</a:t>
            </a:r>
          </a:p>
          <a:p>
            <a:r>
              <a:rPr lang="ru-RU" dirty="0" smtClean="0"/>
              <a:t> человека, наделенного мудростью и жизненным опытом.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3861" y="1255986"/>
            <a:ext cx="6173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«Все народы воспевают мудрость старости»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17651"/>
            <a:ext cx="8222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 практической точки зрения учитель закрепляет  навыки построения</a:t>
            </a:r>
          </a:p>
          <a:p>
            <a:r>
              <a:rPr lang="ru-RU" dirty="0" smtClean="0"/>
              <a:t> портрета , с которыми ученики познакомились ранее. Но еще даёт</a:t>
            </a:r>
          </a:p>
          <a:p>
            <a:r>
              <a:rPr lang="ru-RU" dirty="0" smtClean="0"/>
              <a:t> особенности в изображении портретов пожилых людей.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05" y="3284984"/>
            <a:ext cx="35814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728" y="3102646"/>
            <a:ext cx="2702362" cy="33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3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938" y="443118"/>
            <a:ext cx="3577266" cy="37779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9068" t="11812" r="4394" b="17314"/>
          <a:stretch/>
        </p:blipFill>
        <p:spPr>
          <a:xfrm>
            <a:off x="5101038" y="3616783"/>
            <a:ext cx="2351282" cy="2683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52246"/>
            <a:ext cx="2808312" cy="3958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1720" y="3569358"/>
            <a:ext cx="2834052" cy="279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3"/>
            <a:ext cx="4032735" cy="5544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1741" y="620688"/>
            <a:ext cx="4401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 опыта работы  могу </a:t>
            </a:r>
            <a:endParaRPr lang="ru-RU" dirty="0" smtClean="0"/>
          </a:p>
          <a:p>
            <a:r>
              <a:rPr lang="ru-RU" dirty="0" smtClean="0"/>
              <a:t>сказать, </a:t>
            </a:r>
            <a:r>
              <a:rPr lang="ru-RU" dirty="0" smtClean="0"/>
              <a:t>что портреты </a:t>
            </a:r>
            <a:endParaRPr lang="ru-RU" dirty="0" smtClean="0"/>
          </a:p>
          <a:p>
            <a:r>
              <a:rPr lang="ru-RU" dirty="0" smtClean="0"/>
              <a:t>пожилых людей с</a:t>
            </a:r>
            <a:r>
              <a:rPr lang="ru-RU" dirty="0"/>
              <a:t> </a:t>
            </a:r>
            <a:r>
              <a:rPr lang="ru-RU" dirty="0" smtClean="0"/>
              <a:t>обветренными морщинистыми лицами в рисунках учащихся интереснее </a:t>
            </a:r>
            <a:r>
              <a:rPr lang="ru-RU" dirty="0" smtClean="0"/>
              <a:t>получаются</a:t>
            </a:r>
          </a:p>
          <a:p>
            <a:r>
              <a:rPr lang="ru-RU" dirty="0" smtClean="0"/>
              <a:t>гуашью или пастелью (сангиной)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68704" y="2564904"/>
            <a:ext cx="3960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Перед работой, учащиеся вслух</a:t>
            </a:r>
          </a:p>
          <a:p>
            <a:r>
              <a:rPr lang="ru-RU" dirty="0" smtClean="0"/>
              <a:t> описывают образ пожилого человека , им проще изображать родных бабушек и дедушек, т.к.  их лучше представляют по памяти.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01741" y="4509120"/>
            <a:ext cx="40943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Можно показать живописные </a:t>
            </a:r>
          </a:p>
          <a:p>
            <a:r>
              <a:rPr lang="ru-RU" dirty="0" smtClean="0"/>
              <a:t>портреты Рембрандта, </a:t>
            </a:r>
          </a:p>
          <a:p>
            <a:r>
              <a:rPr lang="ru-RU" dirty="0" smtClean="0"/>
              <a:t>графический портрет Леонардо да Винчи. Но я часто показываю работы Александра Шилова.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2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30" y="332656"/>
            <a:ext cx="2919722" cy="3767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62998"/>
            <a:ext cx="3700086" cy="453650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432" y="3501008"/>
            <a:ext cx="2943225" cy="30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357" y="3501008"/>
            <a:ext cx="272415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7872" y="1183300"/>
            <a:ext cx="2572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Александра </a:t>
            </a:r>
          </a:p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Шилова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6692"/>
          <a:stretch/>
        </p:blipFill>
        <p:spPr>
          <a:xfrm>
            <a:off x="4860032" y="620688"/>
            <a:ext cx="3730126" cy="49411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567385" cy="490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/>
              <a:t>Цель </a:t>
            </a:r>
            <a:r>
              <a:rPr lang="ru-RU" sz="2200" b="1" dirty="0"/>
              <a:t>учебного предмета «Изобразительное искусство</a:t>
            </a:r>
            <a:r>
              <a:rPr lang="ru-RU" sz="2200" b="1" dirty="0" smtClean="0"/>
              <a:t>» </a:t>
            </a:r>
            <a:br>
              <a:rPr lang="ru-RU" sz="2200" b="1" dirty="0" smtClean="0"/>
            </a:br>
            <a:r>
              <a:rPr lang="ru-RU" sz="2200" b="1" dirty="0" smtClean="0"/>
              <a:t>по программе Б.М.Неменского </a:t>
            </a:r>
            <a:r>
              <a:rPr lang="ru-RU" sz="2200" dirty="0"/>
              <a:t>—</a:t>
            </a:r>
            <a:r>
              <a:rPr lang="ru-RU" sz="2000" dirty="0"/>
              <a:t> </a:t>
            </a:r>
            <a:r>
              <a:rPr lang="ru-RU" sz="2200" dirty="0"/>
              <a:t>формирование художественной культуры учащихся как неотъемлемой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части </a:t>
            </a:r>
            <a:r>
              <a:rPr lang="ru-RU" sz="2200" dirty="0"/>
              <a:t>культуры духовной, т. е. культуры </a:t>
            </a:r>
            <a:r>
              <a:rPr lang="ru-RU" sz="2200" dirty="0" err="1"/>
              <a:t>мироотношений</a:t>
            </a:r>
            <a:r>
              <a:rPr lang="ru-RU" sz="2200" dirty="0"/>
              <a:t>, выработанных поколениями</a:t>
            </a:r>
            <a:r>
              <a:rPr lang="ru-RU" sz="2200" dirty="0" smtClean="0"/>
              <a:t>.</a:t>
            </a:r>
            <a:br>
              <a:rPr lang="ru-RU" sz="2200" dirty="0" smtClean="0"/>
            </a:br>
            <a:r>
              <a:rPr lang="ru-RU" sz="2000" dirty="0" smtClean="0"/>
              <a:t> </a:t>
            </a:r>
            <a:r>
              <a:rPr lang="ru-RU" sz="2000" dirty="0"/>
              <a:t>Эти ценности как высшие ценности человеческой цивилизации, накапливаемые искусством, должны быть средством очеловечения, формирования нравственно-эстетической отзывчивости на прекрасное и </a:t>
            </a:r>
            <a:r>
              <a:rPr lang="ru-RU" sz="2000" dirty="0" smtClean="0"/>
              <a:t>безобразное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в жизни и искусстве, т. е. зоркости души </a:t>
            </a:r>
            <a:r>
              <a:rPr lang="ru-RU" sz="2000" dirty="0" smtClean="0"/>
              <a:t>ребенка. Именно это поможет в дальнейшем  раскрыть в изображении близкого человека отражение любви и привязанности </a:t>
            </a:r>
            <a:r>
              <a:rPr lang="ru-RU" sz="2200" dirty="0" smtClean="0"/>
              <a:t>.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7664" y="39330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4117722"/>
            <a:ext cx="82296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white"/>
                </a:solidFill>
                <a:ea typeface="Times New Roman" panose="02020603050405020304" pitchFamily="18" charset="0"/>
              </a:rPr>
              <a:t>Цель моего опыта: </a:t>
            </a:r>
            <a:br>
              <a:rPr lang="ru-RU" sz="2800" b="1" dirty="0">
                <a:solidFill>
                  <a:prstClr val="white"/>
                </a:solidFill>
                <a:ea typeface="Times New Roman" panose="02020603050405020304" pitchFamily="18" charset="0"/>
              </a:rPr>
            </a:br>
            <a:r>
              <a:rPr lang="ru-RU" sz="2800" dirty="0">
                <a:solidFill>
                  <a:srgbClr val="FFFF00"/>
                </a:solidFill>
                <a:ea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FFFF00"/>
                </a:solidFill>
                <a:ea typeface="Calibri" panose="020F0502020204030204" pitchFamily="34" charset="0"/>
              </a:rPr>
              <a:t>Формирование уважительного отношения</a:t>
            </a:r>
            <a:br>
              <a:rPr lang="ru-RU" sz="2800" dirty="0">
                <a:solidFill>
                  <a:srgbClr val="FFFF00"/>
                </a:solidFill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FFFF00"/>
                </a:solidFill>
                <a:ea typeface="Calibri" panose="020F0502020204030204" pitchFamily="34" charset="0"/>
              </a:rPr>
              <a:t>        и  любви к своей семье  средствами  </a:t>
            </a:r>
            <a:br>
              <a:rPr lang="ru-RU" sz="2800" dirty="0">
                <a:solidFill>
                  <a:srgbClr val="FFFF00"/>
                </a:solidFill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FFFF00"/>
                </a:solidFill>
                <a:ea typeface="Calibri" panose="020F0502020204030204" pitchFamily="34" charset="0"/>
              </a:rPr>
              <a:t>   изобразительного искусства </a:t>
            </a:r>
            <a:r>
              <a:rPr lang="ru-RU" sz="2800" dirty="0">
                <a:solidFill>
                  <a:srgbClr val="FFFF00"/>
                </a:solidFill>
                <a:ea typeface="Times New Roman" panose="02020603050405020304" pitchFamily="18" charset="0"/>
              </a:rPr>
              <a:t>на уроках  и </a:t>
            </a:r>
            <a:br>
              <a:rPr lang="ru-RU" sz="2800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FF00"/>
                </a:solidFill>
                <a:ea typeface="Times New Roman" panose="02020603050405020304" pitchFamily="18" charset="0"/>
              </a:rPr>
              <a:t>во </a:t>
            </a:r>
            <a:r>
              <a:rPr lang="ru-RU" sz="2800" dirty="0">
                <a:solidFill>
                  <a:srgbClr val="FFFF00"/>
                </a:solidFill>
                <a:ea typeface="Times New Roman" panose="02020603050405020304" pitchFamily="18" charset="0"/>
              </a:rPr>
              <a:t>внеурочное время»</a:t>
            </a:r>
            <a:br>
              <a:rPr lang="ru-RU" sz="2800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FFFF00"/>
                </a:solidFill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04664"/>
            <a:ext cx="6274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Еще одна замечательная и очень важная </a:t>
            </a:r>
          </a:p>
          <a:p>
            <a:r>
              <a:rPr lang="ru-RU" dirty="0" smtClean="0"/>
              <a:t>нравственно-патриотическая тема, затрагивающая </a:t>
            </a:r>
          </a:p>
          <a:p>
            <a:r>
              <a:rPr lang="ru-RU" dirty="0" smtClean="0"/>
              <a:t>мир почти каждой семьи в нашей стране –</a:t>
            </a:r>
          </a:p>
          <a:p>
            <a:r>
              <a:rPr lang="ru-RU" dirty="0" smtClean="0"/>
              <a:t> это тема героев, защитников нашей Родины.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03648" y="1838629"/>
            <a:ext cx="352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«ГЕРОИ</a:t>
            </a:r>
            <a:r>
              <a:rPr lang="ru-RU" b="1" dirty="0" smtClean="0">
                <a:solidFill>
                  <a:srgbClr val="FFFF00"/>
                </a:solidFill>
              </a:rPr>
              <a:t>, БОРЦЫ </a:t>
            </a:r>
            <a:r>
              <a:rPr lang="ru-RU" b="1" dirty="0" smtClean="0">
                <a:solidFill>
                  <a:srgbClr val="FFFF00"/>
                </a:solidFill>
              </a:rPr>
              <a:t>ЗАЩИТНИКИ»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598003"/>
            <a:ext cx="4470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Детям нашего города , как всей России, за образами героев далеко ходить не надо. Каждый май в семьях  достают альбомы со старыми фотографиями дедов и прадедов в гимнастерках, с орденами и медалями.</a:t>
            </a:r>
          </a:p>
          <a:p>
            <a:r>
              <a:rPr lang="ru-RU" dirty="0"/>
              <a:t> </a:t>
            </a:r>
            <a:r>
              <a:rPr lang="ru-RU" dirty="0" smtClean="0"/>
              <a:t>   Перед глазами наших детей </a:t>
            </a:r>
          </a:p>
          <a:p>
            <a:r>
              <a:rPr lang="ru-RU" dirty="0" smtClean="0"/>
              <a:t>в день Победы их мамы и папы идут с портретами своих </a:t>
            </a:r>
            <a:r>
              <a:rPr lang="ru-RU" dirty="0" smtClean="0"/>
              <a:t>родных </a:t>
            </a:r>
            <a:r>
              <a:rPr lang="ru-RU" dirty="0" smtClean="0"/>
              <a:t>героев</a:t>
            </a:r>
          </a:p>
          <a:p>
            <a:r>
              <a:rPr lang="ru-RU" dirty="0" smtClean="0"/>
              <a:t>в колоннах  Бессмертного полка.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879293"/>
            <a:ext cx="3558320" cy="411069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828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48680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Я пробовала с </a:t>
            </a:r>
            <a:r>
              <a:rPr lang="ru-RU" dirty="0" smtClean="0"/>
              <a:t>ребятами 4-х классов </a:t>
            </a:r>
            <a:r>
              <a:rPr lang="ru-RU" dirty="0" smtClean="0"/>
              <a:t>различные варианты </a:t>
            </a:r>
            <a:r>
              <a:rPr lang="ru-RU" dirty="0" smtClean="0"/>
              <a:t>изображения </a:t>
            </a:r>
            <a:r>
              <a:rPr lang="ru-RU" dirty="0" smtClean="0"/>
              <a:t>героев, ветеранов различных войн. На мой взгляд</a:t>
            </a:r>
            <a:r>
              <a:rPr lang="ru-RU" dirty="0" smtClean="0"/>
              <a:t>,</a:t>
            </a:r>
          </a:p>
          <a:p>
            <a:r>
              <a:rPr lang="ru-RU" dirty="0" smtClean="0"/>
              <a:t> </a:t>
            </a:r>
            <a:r>
              <a:rPr lang="ru-RU" dirty="0" smtClean="0"/>
              <a:t>по </a:t>
            </a:r>
            <a:r>
              <a:rPr lang="ru-RU" dirty="0" smtClean="0"/>
              <a:t>данной теме </a:t>
            </a:r>
            <a:r>
              <a:rPr lang="ru-RU" dirty="0" smtClean="0"/>
              <a:t>интересно работать в технике пластилинографии.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443" r="23443"/>
          <a:stretch/>
        </p:blipFill>
        <p:spPr>
          <a:xfrm>
            <a:off x="5364088" y="1650632"/>
            <a:ext cx="3240361" cy="4571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99775"/>
            <a:ext cx="3312368" cy="2336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904139"/>
            <a:ext cx="343478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2" y="1556792"/>
            <a:ext cx="2615390" cy="3595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015" y="1416273"/>
            <a:ext cx="2702555" cy="3715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56792"/>
            <a:ext cx="2671032" cy="36724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7909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6 классе более тщательное внимание уделяется  изображению</a:t>
            </a:r>
          </a:p>
          <a:p>
            <a:r>
              <a:rPr lang="ru-RU" dirty="0" smtClean="0"/>
              <a:t> портрета человека. Во </a:t>
            </a:r>
            <a:r>
              <a:rPr lang="ru-RU" dirty="0" smtClean="0"/>
              <a:t>время просмотра </a:t>
            </a:r>
            <a:r>
              <a:rPr lang="ru-RU" dirty="0" smtClean="0"/>
              <a:t>презентации, </a:t>
            </a:r>
            <a:endParaRPr lang="ru-RU" dirty="0" smtClean="0"/>
          </a:p>
          <a:p>
            <a:r>
              <a:rPr lang="ru-RU" dirty="0" smtClean="0"/>
              <a:t> учитель обращает внимание обучающихся  на форму воинов ,</a:t>
            </a:r>
          </a:p>
          <a:p>
            <a:r>
              <a:rPr lang="ru-RU" dirty="0" smtClean="0"/>
              <a:t> выражение лица, оружие(если оно есть).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9780" y="5517232"/>
            <a:ext cx="8385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Я рекомендую выполнять портреты карандашом, применяя светотени</a:t>
            </a:r>
          </a:p>
          <a:p>
            <a:r>
              <a:rPr lang="ru-RU" dirty="0" smtClean="0"/>
              <a:t> штриховкой или растушевкой. Но в композициях на цветном фоне</a:t>
            </a:r>
          </a:p>
          <a:p>
            <a:r>
              <a:rPr lang="ru-RU" dirty="0"/>
              <a:t>хорошо </a:t>
            </a:r>
            <a:r>
              <a:rPr lang="ru-RU" dirty="0" smtClean="0"/>
              <a:t>работать </a:t>
            </a:r>
            <a:r>
              <a:rPr lang="ru-RU" dirty="0"/>
              <a:t>гуашью. </a:t>
            </a:r>
          </a:p>
        </p:txBody>
      </p:sp>
    </p:spTree>
    <p:extLst>
      <p:ext uri="{BB962C8B-B14F-4D97-AF65-F5344CB8AC3E}">
        <p14:creationId xmlns:p14="http://schemas.microsoft.com/office/powerpoint/2010/main" val="9964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2509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 изучения в 6 классе пропорций фигуры человека и </a:t>
            </a:r>
          </a:p>
          <a:p>
            <a:r>
              <a:rPr lang="ru-RU" dirty="0" smtClean="0"/>
              <a:t>упражнений в построении движущихся людей, школьникам </a:t>
            </a:r>
          </a:p>
          <a:p>
            <a:r>
              <a:rPr lang="ru-RU" dirty="0" smtClean="0"/>
              <a:t>несложно  выполнять любые композиции.</a:t>
            </a:r>
          </a:p>
          <a:p>
            <a:r>
              <a:rPr lang="ru-RU" dirty="0" smtClean="0"/>
              <a:t> </a:t>
            </a:r>
            <a:r>
              <a:rPr lang="ru-RU" dirty="0"/>
              <a:t>Занимаясь </a:t>
            </a:r>
            <a:r>
              <a:rPr lang="ru-RU" dirty="0" smtClean="0"/>
              <a:t>внеклассной работой</a:t>
            </a:r>
            <a:r>
              <a:rPr lang="ru-RU" dirty="0"/>
              <a:t>, часто готовлю ребят </a:t>
            </a:r>
            <a:r>
              <a:rPr lang="ru-RU" dirty="0" smtClean="0"/>
              <a:t> </a:t>
            </a:r>
            <a:r>
              <a:rPr lang="ru-RU" dirty="0"/>
              <a:t>к </a:t>
            </a:r>
            <a:r>
              <a:rPr lang="ru-RU" dirty="0" smtClean="0"/>
              <a:t>различным</a:t>
            </a:r>
          </a:p>
          <a:p>
            <a:r>
              <a:rPr lang="ru-RU" dirty="0" smtClean="0"/>
              <a:t> </a:t>
            </a:r>
            <a:r>
              <a:rPr lang="ru-RU" dirty="0"/>
              <a:t>конкурсам.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1991"/>
            <a:ext cx="6264696" cy="43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0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40"/>
            <a:ext cx="8459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Конкурс «Моя семья», </a:t>
            </a:r>
            <a:r>
              <a:rPr lang="ru-RU" dirty="0" smtClean="0"/>
              <a:t>открыл </a:t>
            </a:r>
            <a:r>
              <a:rPr lang="ru-RU" dirty="0"/>
              <a:t>для многих не только юные </a:t>
            </a:r>
            <a:endParaRPr lang="ru-RU" dirty="0" smtClean="0"/>
          </a:p>
          <a:p>
            <a:r>
              <a:rPr lang="ru-RU" dirty="0" smtClean="0"/>
              <a:t>таланты </a:t>
            </a:r>
            <a:r>
              <a:rPr lang="ru-RU" dirty="0"/>
              <a:t>, но и интересные традиции их </a:t>
            </a:r>
            <a:r>
              <a:rPr lang="ru-RU" dirty="0" smtClean="0"/>
              <a:t>семей.</a:t>
            </a:r>
            <a:endParaRPr lang="ru-RU" dirty="0" smtClean="0"/>
          </a:p>
          <a:p>
            <a:r>
              <a:rPr lang="ru-RU" dirty="0" smtClean="0"/>
              <a:t>Конечно</a:t>
            </a:r>
            <a:r>
              <a:rPr lang="ru-RU" dirty="0" smtClean="0"/>
              <a:t>, дети вместе с учителем рассматривали различные</a:t>
            </a:r>
          </a:p>
          <a:p>
            <a:r>
              <a:rPr lang="ru-RU" dirty="0" smtClean="0"/>
              <a:t> </a:t>
            </a:r>
            <a:r>
              <a:rPr lang="ru-RU" dirty="0" smtClean="0"/>
              <a:t>композиции.  Но ученики  чаще выбирали для изображения  те </a:t>
            </a:r>
          </a:p>
          <a:p>
            <a:r>
              <a:rPr lang="ru-RU" dirty="0"/>
              <a:t> </a:t>
            </a:r>
            <a:r>
              <a:rPr lang="ru-RU" dirty="0" smtClean="0"/>
              <a:t>жизненные </a:t>
            </a:r>
            <a:r>
              <a:rPr lang="ru-RU" dirty="0" smtClean="0"/>
              <a:t>ситуации, которые им были знакомы и близки.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936239"/>
            <a:ext cx="5472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Конечно, у детей еще мало жизненного опыта, чтобы </a:t>
            </a:r>
            <a:r>
              <a:rPr lang="ru-RU" dirty="0" smtClean="0"/>
              <a:t>самим </a:t>
            </a:r>
            <a:r>
              <a:rPr lang="ru-RU" dirty="0"/>
              <a:t>создавать реалистичные композиции. Поэтому можно </a:t>
            </a:r>
            <a:r>
              <a:rPr lang="ru-RU" dirty="0" smtClean="0"/>
              <a:t>подсмотреть композиции </a:t>
            </a:r>
            <a:r>
              <a:rPr lang="ru-RU" dirty="0"/>
              <a:t>в других источниках, но применить их ,не копируя,  для </a:t>
            </a:r>
            <a:r>
              <a:rPr lang="ru-RU" dirty="0" smtClean="0"/>
              <a:t>своих  </a:t>
            </a:r>
            <a:r>
              <a:rPr lang="ru-RU" dirty="0"/>
              <a:t>рисунков про быт и традиции в своей семьи.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4028868" cy="2930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060848"/>
            <a:ext cx="2986475" cy="41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b="4181"/>
          <a:stretch/>
        </p:blipFill>
        <p:spPr>
          <a:xfrm>
            <a:off x="323528" y="620688"/>
            <a:ext cx="719335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4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2880" r="1563" b="2093"/>
          <a:stretch/>
        </p:blipFill>
        <p:spPr>
          <a:xfrm>
            <a:off x="611560" y="836712"/>
            <a:ext cx="760993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7829895" cy="550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239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5 классе по программе Б.М.Неменского  мы также </a:t>
            </a:r>
          </a:p>
          <a:p>
            <a:r>
              <a:rPr lang="ru-RU" dirty="0" smtClean="0"/>
              <a:t>соприкасаемся с интересной темой  «Герб моей семьи»</a:t>
            </a:r>
          </a:p>
          <a:p>
            <a:r>
              <a:rPr lang="ru-RU" dirty="0" smtClean="0"/>
              <a:t>Ученики составляют герб из предметов , близких по увлечениям,</a:t>
            </a:r>
          </a:p>
          <a:p>
            <a:r>
              <a:rPr lang="ru-RU" dirty="0"/>
              <a:t>быту  </a:t>
            </a:r>
            <a:r>
              <a:rPr lang="ru-RU" dirty="0" smtClean="0"/>
              <a:t>каждого члена семьи. Герб обрамляет лента с девизом семьи.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00808"/>
            <a:ext cx="6258485" cy="417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5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3696129" cy="4248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836712"/>
            <a:ext cx="3620808" cy="48928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4941168"/>
            <a:ext cx="4184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Надеюсь , представленный мною </a:t>
            </a:r>
          </a:p>
          <a:p>
            <a:pPr algn="ctr"/>
            <a:r>
              <a:rPr lang="ru-RU" dirty="0" smtClean="0"/>
              <a:t>опыт, вам пригодится.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Спасибо за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9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544" y="404664"/>
            <a:ext cx="748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Овладение элементарными умениями и навыками изображения человека начинается уже во 2 классе. Упрощенно, ярко и  выразительно, применяя контрасты,    обучающиеся создают образы прекрасной Царевны-Лебеди и злой Бабы Яги, русского богатыря и Кощея Бессмертного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68666"/>
            <a:ext cx="2700405" cy="38489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5184756" cy="3888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образной характеристики дети учатся выражать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красивое и безобразное цветом , мимикой лица и формой одежды</a:t>
            </a:r>
            <a:r>
              <a:rPr lang="ru-RU" dirty="0"/>
              <a:t> </a:t>
            </a:r>
            <a:r>
              <a:rPr lang="ru-RU" sz="2000" dirty="0" smtClean="0"/>
              <a:t>и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окружающих предметов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060845"/>
            <a:ext cx="5662531" cy="38884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132854"/>
            <a:ext cx="2621092" cy="37444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7301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фигуру человека в движении упрощенно дети учатся</a:t>
            </a:r>
          </a:p>
          <a:p>
            <a:r>
              <a:rPr lang="ru-RU" dirty="0" smtClean="0"/>
              <a:t> рисовать уже в 3 классе.  Темы  «Праздник в городе» и </a:t>
            </a:r>
          </a:p>
          <a:p>
            <a:r>
              <a:rPr lang="ru-RU" dirty="0"/>
              <a:t> </a:t>
            </a:r>
            <a:r>
              <a:rPr lang="ru-RU" dirty="0" smtClean="0"/>
              <a:t> «Зимние забавы» даёт обучающимся возможность  легко </a:t>
            </a:r>
          </a:p>
          <a:p>
            <a:r>
              <a:rPr lang="ru-RU" dirty="0" smtClean="0"/>
              <a:t>запомнить простые правила упрощенного изображения  </a:t>
            </a:r>
          </a:p>
          <a:p>
            <a:r>
              <a:rPr lang="ru-RU" dirty="0" smtClean="0"/>
              <a:t>детей</a:t>
            </a:r>
            <a:r>
              <a:rPr lang="ru-RU" dirty="0" smtClean="0"/>
              <a:t>, играющих в снежки, катающихся на коньках и лыжах. </a:t>
            </a:r>
            <a:endParaRPr lang="ru-RU" dirty="0"/>
          </a:p>
        </p:txBody>
      </p:sp>
      <p:pic>
        <p:nvPicPr>
          <p:cNvPr id="3" name="Picture 3" descr="E:\System\Desktop\зимние забавы рис\e3a241c41ebf4c5d9afbb5b635dee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2143116"/>
            <a:ext cx="3286148" cy="44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System\Desktop\зимние забавы рис\d5415828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3116"/>
            <a:ext cx="3227655" cy="44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" b="1076"/>
          <a:stretch/>
        </p:blipFill>
        <p:spPr>
          <a:xfrm>
            <a:off x="202647" y="260649"/>
            <a:ext cx="8833850" cy="64087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6093296"/>
            <a:ext cx="3744416" cy="576065"/>
          </a:xfrm>
          <a:prstGeom prst="rect">
            <a:avLst/>
          </a:prstGeom>
          <a:solidFill>
            <a:srgbClr val="074544"/>
          </a:solidFill>
          <a:ln>
            <a:solidFill>
              <a:srgbClr val="074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4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04664"/>
            <a:ext cx="78470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В 4 классе  обучающимся предлагается материал</a:t>
            </a:r>
          </a:p>
          <a:p>
            <a:r>
              <a:rPr lang="ru-RU" dirty="0" smtClean="0"/>
              <a:t> тематическими блоками, что усиливает его усвоение, </a:t>
            </a:r>
          </a:p>
          <a:p>
            <a:r>
              <a:rPr lang="ru-RU" dirty="0" smtClean="0"/>
              <a:t> поскольку информация</a:t>
            </a:r>
            <a:r>
              <a:rPr lang="ru-RU" dirty="0"/>
              <a:t>,</a:t>
            </a:r>
            <a:r>
              <a:rPr lang="ru-RU" dirty="0" smtClean="0"/>
              <a:t> упражнения, закрепление знаний,</a:t>
            </a:r>
          </a:p>
          <a:p>
            <a:r>
              <a:rPr lang="ru-RU" dirty="0" smtClean="0"/>
              <a:t> умений и навыков проходят в единстве и взаимосвязи в короткий </a:t>
            </a:r>
          </a:p>
          <a:p>
            <a:r>
              <a:rPr lang="ru-RU" dirty="0" smtClean="0"/>
              <a:t> период времени. </a:t>
            </a:r>
            <a:endParaRPr lang="ru-RU" dirty="0"/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7797" y="1994565"/>
            <a:ext cx="46458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Одна из тем  блока 4 четверти </a:t>
            </a:r>
          </a:p>
          <a:p>
            <a:r>
              <a:rPr lang="ru-RU" dirty="0" smtClean="0"/>
              <a:t>посвящена  </a:t>
            </a:r>
            <a:r>
              <a:rPr lang="ru-RU" b="1" dirty="0" smtClean="0">
                <a:solidFill>
                  <a:srgbClr val="FFFF00"/>
                </a:solidFill>
              </a:rPr>
              <a:t>ОБРАЗУ МАТЕРИ.</a:t>
            </a: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В разные времена и в разных странах</a:t>
            </a:r>
          </a:p>
          <a:p>
            <a:r>
              <a:rPr lang="ru-RU" dirty="0" smtClean="0"/>
              <a:t>Художники воспевали материнство,</a:t>
            </a:r>
          </a:p>
          <a:p>
            <a:r>
              <a:rPr lang="ru-RU" dirty="0" smtClean="0"/>
              <a:t> используя свойственные эпохе и её</a:t>
            </a:r>
          </a:p>
          <a:p>
            <a:r>
              <a:rPr lang="ru-RU" dirty="0" smtClean="0"/>
              <a:t>мировоззрению образы и средства</a:t>
            </a:r>
          </a:p>
          <a:p>
            <a:r>
              <a:rPr lang="ru-RU" dirty="0" smtClean="0"/>
              <a:t>художественного выражения.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4437112"/>
            <a:ext cx="52421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 предлагает для рассмотрения </a:t>
            </a:r>
          </a:p>
          <a:p>
            <a:r>
              <a:rPr lang="ru-RU" dirty="0" smtClean="0"/>
              <a:t>и сравнения  </a:t>
            </a:r>
            <a:r>
              <a:rPr lang="ru-RU" dirty="0" smtClean="0">
                <a:solidFill>
                  <a:srgbClr val="FFFF00"/>
                </a:solidFill>
              </a:rPr>
              <a:t>образ Богоматери </a:t>
            </a:r>
            <a:r>
              <a:rPr lang="ru-RU" dirty="0" smtClean="0"/>
              <a:t>с иконы</a:t>
            </a:r>
          </a:p>
          <a:p>
            <a:r>
              <a:rPr lang="ru-RU" dirty="0" smtClean="0"/>
              <a:t> «Богоматерь </a:t>
            </a:r>
            <a:r>
              <a:rPr lang="ru-RU" dirty="0" smtClean="0"/>
              <a:t>Владимирская»  </a:t>
            </a:r>
            <a:r>
              <a:rPr lang="ru-RU" dirty="0" smtClean="0"/>
              <a:t>и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образ Мадонны </a:t>
            </a:r>
            <a:r>
              <a:rPr lang="ru-RU" dirty="0" smtClean="0"/>
              <a:t>кисти Леонардо да Винчи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9339" t="16767" r="18693" b="18874"/>
          <a:stretch/>
        </p:blipFill>
        <p:spPr>
          <a:xfrm>
            <a:off x="5364088" y="1845659"/>
            <a:ext cx="3024337" cy="46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04664"/>
            <a:ext cx="78470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В 4 классе  обучающимся предлагается материал</a:t>
            </a:r>
          </a:p>
          <a:p>
            <a:r>
              <a:rPr lang="ru-RU" dirty="0" smtClean="0"/>
              <a:t> тематическими блоками, что усиливает его усвоение, </a:t>
            </a:r>
          </a:p>
          <a:p>
            <a:r>
              <a:rPr lang="ru-RU" dirty="0" smtClean="0"/>
              <a:t> поскольку информация</a:t>
            </a:r>
            <a:r>
              <a:rPr lang="ru-RU" dirty="0"/>
              <a:t>,</a:t>
            </a:r>
            <a:r>
              <a:rPr lang="ru-RU" dirty="0" smtClean="0"/>
              <a:t> упражнения, закрепление знаний,</a:t>
            </a:r>
          </a:p>
          <a:p>
            <a:r>
              <a:rPr lang="ru-RU" dirty="0" smtClean="0"/>
              <a:t> умений и навыков проходят в единстве и взаимосвязи в короткий </a:t>
            </a:r>
          </a:p>
          <a:p>
            <a:r>
              <a:rPr lang="ru-RU" dirty="0" smtClean="0"/>
              <a:t> период времени. </a:t>
            </a:r>
            <a:endParaRPr lang="ru-RU" dirty="0"/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7797" y="1994565"/>
            <a:ext cx="46458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Одна из тем  блока 4 четверти </a:t>
            </a:r>
          </a:p>
          <a:p>
            <a:r>
              <a:rPr lang="ru-RU" dirty="0" smtClean="0"/>
              <a:t>посвящена  </a:t>
            </a:r>
            <a:r>
              <a:rPr lang="ru-RU" b="1" dirty="0" smtClean="0">
                <a:solidFill>
                  <a:srgbClr val="FFFF00"/>
                </a:solidFill>
              </a:rPr>
              <a:t>ОБРАЗУ МАТЕРИ.</a:t>
            </a:r>
          </a:p>
          <a:p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В разные времена и в разных странах</a:t>
            </a:r>
          </a:p>
          <a:p>
            <a:r>
              <a:rPr lang="ru-RU" dirty="0" smtClean="0"/>
              <a:t>Художники воспевали материнство,</a:t>
            </a:r>
          </a:p>
          <a:p>
            <a:r>
              <a:rPr lang="ru-RU" dirty="0" smtClean="0"/>
              <a:t> используя свойственные эпохе и её</a:t>
            </a:r>
          </a:p>
          <a:p>
            <a:r>
              <a:rPr lang="ru-RU" dirty="0" smtClean="0"/>
              <a:t>мировоззрению образы и средства</a:t>
            </a:r>
          </a:p>
          <a:p>
            <a:r>
              <a:rPr lang="ru-RU" dirty="0" smtClean="0"/>
              <a:t>художественного выражения.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5494" y="4437112"/>
            <a:ext cx="52526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Учитель предлагает для рассмотрения </a:t>
            </a:r>
          </a:p>
          <a:p>
            <a:r>
              <a:rPr lang="ru-RU" dirty="0" smtClean="0"/>
              <a:t>и сравнения  </a:t>
            </a:r>
            <a:r>
              <a:rPr lang="ru-RU" dirty="0" smtClean="0">
                <a:solidFill>
                  <a:srgbClr val="FFFF00"/>
                </a:solidFill>
              </a:rPr>
              <a:t>образ Богоматери </a:t>
            </a:r>
            <a:r>
              <a:rPr lang="ru-RU" dirty="0" smtClean="0"/>
              <a:t>с иконы</a:t>
            </a:r>
          </a:p>
          <a:p>
            <a:r>
              <a:rPr lang="ru-RU" dirty="0" smtClean="0"/>
              <a:t> «Богоматерь Владимирская и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образ Мадонны </a:t>
            </a:r>
            <a:r>
              <a:rPr lang="ru-RU" dirty="0" smtClean="0"/>
              <a:t>кисти Леонардо да </a:t>
            </a:r>
            <a:r>
              <a:rPr lang="ru-RU" dirty="0" smtClean="0"/>
              <a:t>Винчи</a:t>
            </a:r>
          </a:p>
          <a:p>
            <a:r>
              <a:rPr lang="ru-RU" dirty="0" smtClean="0"/>
              <a:t>- «Мадонна Бенуа»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9339" t="16767" r="18693" b="18874"/>
          <a:stretch/>
        </p:blipFill>
        <p:spPr>
          <a:xfrm>
            <a:off x="5364088" y="1845659"/>
            <a:ext cx="3024337" cy="46739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845658"/>
            <a:ext cx="3358483" cy="46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4161396" cy="5242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936" y="5877272"/>
            <a:ext cx="3449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Рафаэль Санти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«Сикстинская мадонна»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1771" y="404664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Очень важна беседа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 по картине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Рафаэля </a:t>
            </a:r>
            <a:r>
              <a:rPr lang="ru-RU" dirty="0">
                <a:solidFill>
                  <a:srgbClr val="FFFF00"/>
                </a:solidFill>
              </a:rPr>
              <a:t>Санти</a:t>
            </a:r>
          </a:p>
          <a:p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«Сикстинская мадонна</a:t>
            </a:r>
            <a:r>
              <a:rPr lang="ru-RU" dirty="0" smtClean="0">
                <a:solidFill>
                  <a:srgbClr val="FFFF00"/>
                </a:solidFill>
              </a:rPr>
              <a:t>».</a:t>
            </a:r>
          </a:p>
          <a:p>
            <a:r>
              <a:rPr lang="ru-RU" dirty="0" smtClean="0"/>
              <a:t> Сначала дети делятся своими </a:t>
            </a:r>
          </a:p>
          <a:p>
            <a:r>
              <a:rPr lang="ru-RU" dirty="0" smtClean="0"/>
              <a:t>впечатлениями, а затем учитель зачитывает отрывок из  одноименной статьи </a:t>
            </a:r>
            <a:r>
              <a:rPr lang="ru-RU" dirty="0" err="1" smtClean="0">
                <a:latin typeface="Arial Narrow" panose="020B0606020202030204" pitchFamily="34" charset="0"/>
              </a:rPr>
              <a:t>В.А.Жуковского</a:t>
            </a:r>
            <a:endParaRPr lang="ru-RU" dirty="0">
              <a:latin typeface="Arial Narrow" panose="020B0606020202030204" pitchFamily="34" charset="0"/>
            </a:endParaRPr>
          </a:p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52494" y="2737951"/>
            <a:ext cx="430278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Выразительно </a:t>
            </a:r>
            <a:r>
              <a:rPr lang="ru-RU" dirty="0" smtClean="0"/>
              <a:t>прочитанная </a:t>
            </a:r>
            <a:r>
              <a:rPr lang="ru-RU" dirty="0" smtClean="0"/>
              <a:t>статья </a:t>
            </a:r>
          </a:p>
          <a:p>
            <a:r>
              <a:rPr lang="ru-RU" dirty="0" smtClean="0"/>
              <a:t>на фоне тихой мелодии Бетховена</a:t>
            </a:r>
          </a:p>
          <a:p>
            <a:r>
              <a:rPr lang="ru-RU" dirty="0" smtClean="0"/>
              <a:t> оказывают глубокое впечатление</a:t>
            </a:r>
          </a:p>
          <a:p>
            <a:r>
              <a:rPr lang="ru-RU" dirty="0" smtClean="0"/>
              <a:t> на детей. </a:t>
            </a:r>
          </a:p>
          <a:p>
            <a:r>
              <a:rPr lang="ru-RU" dirty="0" smtClean="0"/>
              <a:t>Подготовленные к уроку отдельные</a:t>
            </a:r>
          </a:p>
          <a:p>
            <a:r>
              <a:rPr lang="ru-RU" dirty="0" smtClean="0"/>
              <a:t> учащиеся могут прочитать стихи</a:t>
            </a:r>
          </a:p>
          <a:p>
            <a:r>
              <a:rPr lang="ru-RU" dirty="0" smtClean="0"/>
              <a:t> о маме . </a:t>
            </a:r>
          </a:p>
          <a:p>
            <a:r>
              <a:rPr lang="ru-RU" dirty="0" smtClean="0"/>
              <a:t>Во время рисования можно</a:t>
            </a:r>
          </a:p>
          <a:p>
            <a:r>
              <a:rPr lang="ru-RU" dirty="0" smtClean="0"/>
              <a:t>  прослушать «Колыбельную» </a:t>
            </a:r>
          </a:p>
          <a:p>
            <a:r>
              <a:rPr lang="ru-RU" dirty="0" smtClean="0"/>
              <a:t>Н. А. Римского-Корсакова.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52494" y="5674935"/>
            <a:ext cx="428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Можно </a:t>
            </a:r>
            <a:r>
              <a:rPr lang="ru-RU" dirty="0" smtClean="0"/>
              <a:t>в презентации показать</a:t>
            </a:r>
          </a:p>
          <a:p>
            <a:r>
              <a:rPr lang="ru-RU" dirty="0" smtClean="0"/>
              <a:t> </a:t>
            </a:r>
            <a:r>
              <a:rPr lang="ru-RU" dirty="0"/>
              <a:t>рисунки других </a:t>
            </a:r>
            <a:r>
              <a:rPr lang="ru-RU" dirty="0" smtClean="0"/>
              <a:t>художников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74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597</TotalTime>
  <Words>928</Words>
  <Application>Microsoft Office PowerPoint</Application>
  <PresentationFormat>Экран (4:3)</PresentationFormat>
  <Paragraphs>129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Century Gothic</vt:lpstr>
      <vt:lpstr>Times New Roman</vt:lpstr>
      <vt:lpstr>Wingdings 3</vt:lpstr>
      <vt:lpstr>Ион</vt:lpstr>
      <vt:lpstr>«Палитра педагогического мастерства»</vt:lpstr>
      <vt:lpstr>Цель учебного предмета «Изобразительное искусство»  по программе Б.М.Неменского — формирование художественной культуры учащихся как неотъемлемой  части культуры духовной, т. е. культуры мироотношений, выработанных поколениями.  Эти ценности как высшие ценности человеческой цивилизации, накапливаемые искусством, должны быть средством очеловечения, формирования нравственно-эстетической отзывчивости на прекрасное и безобразное  в жизни и искусстве, т. е. зоркости души ребенка. Именно это поможет в дальнейшем  раскрыть в изображении близкого человека отражение любви и привязанности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kalganova</dc:creator>
  <cp:lastModifiedBy>Irina</cp:lastModifiedBy>
  <cp:revision>74</cp:revision>
  <dcterms:created xsi:type="dcterms:W3CDTF">2024-02-29T16:27:31Z</dcterms:created>
  <dcterms:modified xsi:type="dcterms:W3CDTF">2024-03-01T17:49:23Z</dcterms:modified>
</cp:coreProperties>
</file>